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handoutMasterIdLst>
    <p:handoutMasterId r:id="rId27"/>
  </p:handoutMasterIdLst>
  <p:sldIdLst>
    <p:sldId id="312" r:id="rId2"/>
    <p:sldId id="313" r:id="rId3"/>
    <p:sldId id="314" r:id="rId4"/>
    <p:sldId id="315" r:id="rId5"/>
    <p:sldId id="316" r:id="rId6"/>
    <p:sldId id="294" r:id="rId7"/>
    <p:sldId id="295" r:id="rId8"/>
    <p:sldId id="296" r:id="rId9"/>
    <p:sldId id="297" r:id="rId10"/>
    <p:sldId id="301" r:id="rId11"/>
    <p:sldId id="298" r:id="rId12"/>
    <p:sldId id="300" r:id="rId13"/>
    <p:sldId id="299" r:id="rId14"/>
    <p:sldId id="304" r:id="rId15"/>
    <p:sldId id="303" r:id="rId16"/>
    <p:sldId id="308" r:id="rId17"/>
    <p:sldId id="302" r:id="rId18"/>
    <p:sldId id="307" r:id="rId19"/>
    <p:sldId id="306" r:id="rId20"/>
    <p:sldId id="305" r:id="rId21"/>
    <p:sldId id="309" r:id="rId22"/>
    <p:sldId id="310" r:id="rId23"/>
    <p:sldId id="311" r:id="rId24"/>
    <p:sldId id="261" r:id="rId25"/>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 userDrawn="1">
          <p15:clr>
            <a:srgbClr val="A4A3A4"/>
          </p15:clr>
        </p15:guide>
        <p15:guide id="2" pos="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B33"/>
    <a:srgbClr val="F3EFEF"/>
    <a:srgbClr val="0C3C87"/>
    <a:srgbClr val="1D2545"/>
    <a:srgbClr val="2AA3DB"/>
    <a:srgbClr val="E94F25"/>
    <a:srgbClr val="242F4D"/>
    <a:srgbClr val="BB7520"/>
    <a:srgbClr val="F69A33"/>
    <a:srgbClr val="844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091D4-7A97-4CD0-B325-1060E74CCBEF}" v="5" dt="2022-05-27T15:45:10.64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712" autoAdjust="0"/>
  </p:normalViewPr>
  <p:slideViewPr>
    <p:cSldViewPr snapToGrid="0" showGuides="1">
      <p:cViewPr varScale="1">
        <p:scale>
          <a:sx n="87" d="100"/>
          <a:sy n="87" d="100"/>
        </p:scale>
        <p:origin x="816" y="60"/>
      </p:cViewPr>
      <p:guideLst>
        <p:guide orient="horz" pos="1348"/>
        <p:guide pos="27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5" d="100"/>
          <a:sy n="115" d="100"/>
        </p:scale>
        <p:origin x="517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3BC55FD5-9CC3-4823-B9AA-CEB05B571800}" type="datetimeFigureOut">
              <a:rPr lang="fr-FR" smtClean="0"/>
              <a:t>10/06/2022</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76CF534E-6E37-4E93-8EAD-F7FA0F837010}" type="slidenum">
              <a:rPr lang="fr-FR" smtClean="0"/>
              <a:t>‹N°›</a:t>
            </a:fld>
            <a:endParaRPr lang="fr-FR"/>
          </a:p>
        </p:txBody>
      </p:sp>
    </p:spTree>
    <p:extLst>
      <p:ext uri="{BB962C8B-B14F-4D97-AF65-F5344CB8AC3E}">
        <p14:creationId xmlns:p14="http://schemas.microsoft.com/office/powerpoint/2010/main" val="3089138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F275FD18-DB61-41CE-85A3-35DDC5CF70D1}" type="datetimeFigureOut">
              <a:rPr lang="fr-FR" smtClean="0"/>
              <a:t>10/06/2022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CC21D49-6B47-4736-8DBD-2E06C18AA7F2}" type="slidenum">
              <a:rPr lang="fr-FR" smtClean="0"/>
              <a:t>‹N°›</a:t>
            </a:fld>
            <a:endParaRPr lang="fr-FR"/>
          </a:p>
        </p:txBody>
      </p:sp>
    </p:spTree>
    <p:extLst>
      <p:ext uri="{BB962C8B-B14F-4D97-AF65-F5344CB8AC3E}">
        <p14:creationId xmlns:p14="http://schemas.microsoft.com/office/powerpoint/2010/main" val="80074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UV">
    <p:spTree>
      <p:nvGrpSpPr>
        <p:cNvPr id="1" name=""/>
        <p:cNvGrpSpPr/>
        <p:nvPr/>
      </p:nvGrpSpPr>
      <p:grpSpPr>
        <a:xfrm>
          <a:off x="0" y="0"/>
          <a:ext cx="0" cy="0"/>
          <a:chOff x="0" y="0"/>
          <a:chExt cx="0" cy="0"/>
        </a:xfrm>
      </p:grpSpPr>
      <p:pic>
        <p:nvPicPr>
          <p:cNvPr id="7" name="Plato IDF∏VioletaStoimenova-IStock-GettyImages.jpeg" descr="Plato IDF∏VioletaStoimenova-IStock-GettyImages.jpeg"/>
          <p:cNvPicPr>
            <a:picLocks noChangeAspect="1"/>
          </p:cNvPicPr>
          <p:nvPr userDrawn="1"/>
        </p:nvPicPr>
        <p:blipFill rotWithShape="1">
          <a:blip r:embed="rId2"/>
          <a:srcRect l="23065"/>
          <a:stretch/>
        </p:blipFill>
        <p:spPr>
          <a:xfrm flipH="1">
            <a:off x="5467830" y="1251756"/>
            <a:ext cx="3667292" cy="3179473"/>
          </a:xfrm>
          <a:prstGeom prst="rect">
            <a:avLst/>
          </a:prstGeom>
          <a:ln w="12700">
            <a:miter lim="400000"/>
          </a:ln>
        </p:spPr>
      </p:pic>
      <p:pic>
        <p:nvPicPr>
          <p:cNvPr id="8" name="Image" descr="Image"/>
          <p:cNvPicPr>
            <a:picLocks noChangeAspect="1"/>
          </p:cNvPicPr>
          <p:nvPr userDrawn="1"/>
        </p:nvPicPr>
        <p:blipFill>
          <a:blip r:embed="rId3"/>
          <a:stretch>
            <a:fillRect/>
          </a:stretch>
        </p:blipFill>
        <p:spPr>
          <a:xfrm>
            <a:off x="0" y="171"/>
            <a:ext cx="9144000" cy="5143158"/>
          </a:xfrm>
          <a:prstGeom prst="rect">
            <a:avLst/>
          </a:prstGeom>
          <a:ln w="12700">
            <a:miter lim="400000"/>
          </a:ln>
        </p:spPr>
      </p:pic>
      <p:pic>
        <p:nvPicPr>
          <p:cNvPr id="30" name="Image 29"/>
          <p:cNvPicPr>
            <a:picLocks noChangeAspect="1"/>
          </p:cNvPicPr>
          <p:nvPr userDrawn="1"/>
        </p:nvPicPr>
        <p:blipFill rotWithShape="1">
          <a:blip r:embed="rId4"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spTree>
    <p:extLst>
      <p:ext uri="{BB962C8B-B14F-4D97-AF65-F5344CB8AC3E}">
        <p14:creationId xmlns:p14="http://schemas.microsoft.com/office/powerpoint/2010/main" val="291041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24" name="Image" descr="Image"/>
          <p:cNvPicPr>
            <a:picLocks noChangeAspect="1"/>
          </p:cNvPicPr>
          <p:nvPr userDrawn="1"/>
        </p:nvPicPr>
        <p:blipFill>
          <a:blip r:embed="rId2"/>
          <a:stretch>
            <a:fillRect/>
          </a:stretch>
        </p:blipFill>
        <p:spPr>
          <a:xfrm>
            <a:off x="-1" y="-8046"/>
            <a:ext cx="9144001" cy="856832"/>
          </a:xfrm>
          <a:prstGeom prst="rect">
            <a:avLst/>
          </a:prstGeom>
          <a:ln w="12700">
            <a:miter lim="400000"/>
          </a:ln>
        </p:spPr>
      </p:pic>
      <p:pic>
        <p:nvPicPr>
          <p:cNvPr id="16" name="Image" descr="Image"/>
          <p:cNvPicPr>
            <a:picLocks noChangeAspect="1"/>
          </p:cNvPicPr>
          <p:nvPr userDrawn="1"/>
        </p:nvPicPr>
        <p:blipFill>
          <a:blip r:embed="rId3"/>
          <a:stretch>
            <a:fillRect/>
          </a:stretch>
        </p:blipFill>
        <p:spPr>
          <a:xfrm>
            <a:off x="-43432" y="3294053"/>
            <a:ext cx="518664" cy="1038506"/>
          </a:xfrm>
          <a:prstGeom prst="rect">
            <a:avLst/>
          </a:prstGeom>
          <a:ln w="12700">
            <a:miter lim="400000"/>
          </a:ln>
        </p:spPr>
      </p:pic>
      <p:pic>
        <p:nvPicPr>
          <p:cNvPr id="17" name="Image" descr="Image"/>
          <p:cNvPicPr>
            <a:picLocks noChangeAspect="1"/>
          </p:cNvPicPr>
          <p:nvPr userDrawn="1"/>
        </p:nvPicPr>
        <p:blipFill>
          <a:blip r:embed="rId3"/>
          <a:stretch>
            <a:fillRect/>
          </a:stretch>
        </p:blipFill>
        <p:spPr>
          <a:xfrm>
            <a:off x="-43432" y="1118120"/>
            <a:ext cx="518664" cy="1038506"/>
          </a:xfrm>
          <a:prstGeom prst="rect">
            <a:avLst/>
          </a:prstGeom>
          <a:ln w="12700">
            <a:miter lim="400000"/>
          </a:ln>
        </p:spPr>
      </p:pic>
      <p:sp>
        <p:nvSpPr>
          <p:cNvPr id="26" name="Connecteur droit 25"/>
          <p:cNvSpPr/>
          <p:nvPr userDrawn="1"/>
        </p:nvSpPr>
        <p:spPr>
          <a:xfrm>
            <a:off x="539751" y="393700"/>
            <a:ext cx="1439863" cy="0"/>
          </a:xfrm>
          <a:prstGeom prst="line">
            <a:avLst/>
          </a:prstGeom>
          <a:ln w="12700">
            <a:solidFill>
              <a:srgbClr val="FFFFFF"/>
            </a:solidFill>
            <a:miter/>
          </a:ln>
        </p:spPr>
        <p:txBody>
          <a:bodyPr lIns="45719" rIns="45719"/>
          <a:lstStyle/>
          <a:p>
            <a:endParaRPr sz="1800"/>
          </a:p>
        </p:txBody>
      </p:sp>
      <p:sp>
        <p:nvSpPr>
          <p:cNvPr id="27" name="Texte niveau 1…"/>
          <p:cNvSpPr txBox="1">
            <a:spLocks noGrp="1"/>
          </p:cNvSpPr>
          <p:nvPr>
            <p:ph type="body" sz="quarter" idx="10" hasCustomPrompt="1"/>
          </p:nvPr>
        </p:nvSpPr>
        <p:spPr>
          <a:xfrm>
            <a:off x="539999" y="161999"/>
            <a:ext cx="3540179" cy="208418"/>
          </a:xfrm>
          <a:prstGeom prst="rect">
            <a:avLst/>
          </a:prstGeom>
        </p:spPr>
        <p:txBody>
          <a:bodyPr lIns="0" tIns="0" rIns="0" bIns="0"/>
          <a:lstStyle>
            <a:lvl1pPr marL="0" indent="0">
              <a:spcBef>
                <a:spcPts val="0"/>
              </a:spcBef>
              <a:buSzTx/>
              <a:buFontTx/>
              <a:buNone/>
              <a:defRPr sz="1000" b="1" cap="all" spc="20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sp>
        <p:nvSpPr>
          <p:cNvPr id="28" name="Texte niveau 1…"/>
          <p:cNvSpPr txBox="1">
            <a:spLocks noGrp="1"/>
          </p:cNvSpPr>
          <p:nvPr>
            <p:ph type="body" sz="quarter" idx="24" hasCustomPrompt="1"/>
          </p:nvPr>
        </p:nvSpPr>
        <p:spPr>
          <a:xfrm>
            <a:off x="539751" y="420892"/>
            <a:ext cx="6930124" cy="221713"/>
          </a:xfrm>
          <a:prstGeom prst="rect">
            <a:avLst/>
          </a:prstGeom>
        </p:spPr>
        <p:txBody>
          <a:bodyPr lIns="0" tIns="0" rIns="0" bIns="0" anchor="b">
            <a:normAutofit/>
          </a:bodyPr>
          <a:lstStyle>
            <a:lvl1pPr marL="0" indent="0">
              <a:spcBef>
                <a:spcPts val="0"/>
              </a:spcBef>
              <a:buSzTx/>
              <a:buFontTx/>
              <a:buNone/>
              <a:defRPr sz="1300" b="1" cap="all" spc="20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pic>
        <p:nvPicPr>
          <p:cNvPr id="29" name="Imag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6889" y="4651133"/>
            <a:ext cx="1553063" cy="326019"/>
          </a:xfrm>
          <a:prstGeom prst="rect">
            <a:avLst/>
          </a:prstGeom>
        </p:spPr>
      </p:pic>
      <p:pic>
        <p:nvPicPr>
          <p:cNvPr id="25" name="Image" descr="Image"/>
          <p:cNvPicPr>
            <a:picLocks noChangeAspect="1"/>
          </p:cNvPicPr>
          <p:nvPr userDrawn="1"/>
        </p:nvPicPr>
        <p:blipFill>
          <a:blip r:embed="rId5"/>
          <a:stretch>
            <a:fillRect/>
          </a:stretch>
        </p:blipFill>
        <p:spPr>
          <a:xfrm>
            <a:off x="143336" y="4537506"/>
            <a:ext cx="352299" cy="514037"/>
          </a:xfrm>
          <a:prstGeom prst="rect">
            <a:avLst/>
          </a:prstGeom>
          <a:ln w="12700">
            <a:miter lim="400000"/>
          </a:ln>
        </p:spPr>
      </p:pic>
      <p:pic>
        <p:nvPicPr>
          <p:cNvPr id="35" name="Image" descr="Image"/>
          <p:cNvPicPr>
            <a:picLocks noChangeAspect="1"/>
          </p:cNvPicPr>
          <p:nvPr userDrawn="1"/>
        </p:nvPicPr>
        <p:blipFill>
          <a:blip r:embed="rId6"/>
          <a:stretch>
            <a:fillRect/>
          </a:stretch>
        </p:blipFill>
        <p:spPr>
          <a:xfrm>
            <a:off x="3263900" y="4749800"/>
            <a:ext cx="76200" cy="76200"/>
          </a:xfrm>
          <a:prstGeom prst="rect">
            <a:avLst/>
          </a:prstGeom>
          <a:ln w="12700">
            <a:miter lim="400000"/>
          </a:ln>
        </p:spPr>
      </p:pic>
      <p:sp>
        <p:nvSpPr>
          <p:cNvPr id="36" name="Espace réservé de la date 3"/>
          <p:cNvSpPr txBox="1">
            <a:spLocks/>
          </p:cNvSpPr>
          <p:nvPr userDrawn="1"/>
        </p:nvSpPr>
        <p:spPr>
          <a:xfrm>
            <a:off x="3296159" y="4698172"/>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00" b="0" i="0" u="none" strike="noStrike" kern="1200" cap="none" spc="0" normalizeH="0" baseline="0" noProof="0" smtClean="0">
                <a:ln>
                  <a:noFill/>
                </a:ln>
                <a:solidFill>
                  <a:srgbClr val="1D254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srgbClr val="1D2545"/>
              </a:solidFill>
              <a:effectLst/>
              <a:uLnTx/>
              <a:uFillTx/>
              <a:latin typeface="Calibri"/>
              <a:ea typeface="+mn-ea"/>
              <a:cs typeface="+mn-cs"/>
            </a:endParaRPr>
          </a:p>
        </p:txBody>
      </p:sp>
      <p:sp>
        <p:nvSpPr>
          <p:cNvPr id="37"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1D2545"/>
                </a:solidFill>
                <a:effectLst/>
                <a:uLnTx/>
                <a:uFillTx/>
                <a:latin typeface="Calibri"/>
                <a:ea typeface="+mn-ea"/>
                <a:cs typeface="+mn-cs"/>
              </a:rPr>
              <a:t>Chambre de commerce et d’industrie des Hauts-de-Seine</a:t>
            </a:r>
          </a:p>
        </p:txBody>
      </p:sp>
      <p:sp>
        <p:nvSpPr>
          <p:cNvPr id="41" name="Espace réservé du texte 2"/>
          <p:cNvSpPr>
            <a:spLocks noGrp="1"/>
          </p:cNvSpPr>
          <p:nvPr>
            <p:ph type="body" sz="quarter" idx="25" hasCustomPrompt="1"/>
          </p:nvPr>
        </p:nvSpPr>
        <p:spPr>
          <a:xfrm>
            <a:off x="658794" y="1298223"/>
            <a:ext cx="8145180" cy="302984"/>
          </a:xfrm>
          <a:prstGeom prst="rect">
            <a:avLst/>
          </a:prstGeom>
        </p:spPr>
        <p:txBody>
          <a:bodyPr>
            <a:normAutofit/>
          </a:bodyPr>
          <a:lstStyle>
            <a:lvl1pPr marL="0" indent="0" defTabSz="514337">
              <a:lnSpc>
                <a:spcPct val="70000"/>
              </a:lnSpc>
              <a:spcBef>
                <a:spcPts val="500"/>
              </a:spcBef>
              <a:buNone/>
              <a:defRPr sz="2000" b="0" baseline="0">
                <a:solidFill>
                  <a:srgbClr val="2AA3DB"/>
                </a:solidFill>
              </a:defRPr>
            </a:lvl1pPr>
          </a:lstStyle>
          <a:p>
            <a:pPr defTabSz="514337">
              <a:lnSpc>
                <a:spcPct val="70000"/>
              </a:lnSpc>
              <a:spcBef>
                <a:spcPts val="500"/>
              </a:spcBef>
              <a:defRPr b="1">
                <a:solidFill>
                  <a:srgbClr val="2AA3DB"/>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42" name="Espace réservé du texte 2"/>
          <p:cNvSpPr>
            <a:spLocks noGrp="1"/>
          </p:cNvSpPr>
          <p:nvPr>
            <p:ph type="body" sz="quarter" idx="26" hasCustomPrompt="1"/>
          </p:nvPr>
        </p:nvSpPr>
        <p:spPr>
          <a:xfrm>
            <a:off x="658794" y="1735893"/>
            <a:ext cx="8145180" cy="2358736"/>
          </a:xfrm>
          <a:prstGeom prst="rect">
            <a:avLst/>
          </a:prstGeom>
        </p:spPr>
        <p:txBody>
          <a:bodyPr>
            <a:normAutofit/>
          </a:bodyPr>
          <a:lstStyle>
            <a:lvl1pPr marL="0" indent="0" defTabSz="514337">
              <a:lnSpc>
                <a:spcPct val="70000"/>
              </a:lnSpc>
              <a:spcBef>
                <a:spcPts val="500"/>
              </a:spcBef>
              <a:buNone/>
              <a:defRPr sz="1400" b="0" baseline="0">
                <a:solidFill>
                  <a:srgbClr val="161B33"/>
                </a:solidFill>
              </a:defRPr>
            </a:lvl1pPr>
          </a:lstStyle>
          <a:p>
            <a:pPr defTabSz="514337">
              <a:lnSpc>
                <a:spcPct val="70000"/>
              </a:lnSpc>
              <a:spcBef>
                <a:spcPts val="500"/>
              </a:spcBef>
              <a:defRPr sz="1400">
                <a:solidFill>
                  <a:srgbClr val="1D2545"/>
                </a:solidFill>
              </a:defRPr>
            </a:pPr>
            <a:r>
              <a:rPr lang="fr-FR" dirty="0"/>
              <a:t>Cliquez pour ajouter du texte</a:t>
            </a:r>
            <a:endParaRPr lang="fr-FR" sz="1400" dirty="0"/>
          </a:p>
        </p:txBody>
      </p:sp>
      <p:sp>
        <p:nvSpPr>
          <p:cNvPr id="44"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280422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12" name="Image" descr="Image"/>
          <p:cNvPicPr>
            <a:picLocks noChangeAspect="1"/>
          </p:cNvPicPr>
          <p:nvPr userDrawn="1"/>
        </p:nvPicPr>
        <p:blipFill>
          <a:blip r:embed="rId2"/>
          <a:stretch>
            <a:fillRect/>
          </a:stretch>
        </p:blipFill>
        <p:spPr>
          <a:xfrm>
            <a:off x="0" y="171"/>
            <a:ext cx="9144000" cy="5143158"/>
          </a:xfrm>
          <a:prstGeom prst="rect">
            <a:avLst/>
          </a:prstGeom>
          <a:ln w="12700">
            <a:miter lim="400000"/>
          </a:ln>
        </p:spPr>
      </p:pic>
      <p:sp>
        <p:nvSpPr>
          <p:cNvPr id="8" name="ZoneTexte 4"/>
          <p:cNvSpPr txBox="1"/>
          <p:nvPr userDrawn="1"/>
        </p:nvSpPr>
        <p:spPr>
          <a:xfrm>
            <a:off x="873720" y="2761357"/>
            <a:ext cx="2880261" cy="82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400" b="1" spc="110">
                <a:solidFill>
                  <a:srgbClr val="FFFFFF"/>
                </a:solidFill>
              </a:defRPr>
            </a:pPr>
            <a:r>
              <a:rPr dirty="0"/>
              <a:t>www.cci-paris-idf.fr</a:t>
            </a:r>
          </a:p>
          <a:p>
            <a:pPr>
              <a:defRPr sz="2400" b="1" spc="110">
                <a:solidFill>
                  <a:srgbClr val="FFFFFF"/>
                </a:solidFill>
              </a:defRPr>
            </a:pPr>
            <a:r>
              <a:rPr dirty="0"/>
              <a:t>0820 012 112</a:t>
            </a:r>
          </a:p>
        </p:txBody>
      </p:sp>
      <p:pic>
        <p:nvPicPr>
          <p:cNvPr id="9" name="Image" descr="Image"/>
          <p:cNvPicPr>
            <a:picLocks noChangeAspect="1"/>
          </p:cNvPicPr>
          <p:nvPr userDrawn="1"/>
        </p:nvPicPr>
        <p:blipFill>
          <a:blip r:embed="rId3"/>
          <a:stretch>
            <a:fillRect/>
          </a:stretch>
        </p:blipFill>
        <p:spPr>
          <a:xfrm>
            <a:off x="390841" y="1981200"/>
            <a:ext cx="373144" cy="544452"/>
          </a:xfrm>
          <a:prstGeom prst="rect">
            <a:avLst/>
          </a:prstGeom>
          <a:ln w="12700">
            <a:miter lim="400000"/>
          </a:ln>
        </p:spPr>
      </p:pic>
      <p:pic>
        <p:nvPicPr>
          <p:cNvPr id="11" name="Imag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pic>
        <p:nvPicPr>
          <p:cNvPr id="10" name="Image" descr="Image"/>
          <p:cNvPicPr>
            <a:picLocks noChangeAspect="1"/>
          </p:cNvPicPr>
          <p:nvPr userDrawn="1"/>
        </p:nvPicPr>
        <p:blipFill>
          <a:blip r:embed="rId3"/>
          <a:stretch>
            <a:fillRect/>
          </a:stretch>
        </p:blipFill>
        <p:spPr>
          <a:xfrm>
            <a:off x="143336" y="4537506"/>
            <a:ext cx="352299" cy="514037"/>
          </a:xfrm>
          <a:prstGeom prst="rect">
            <a:avLst/>
          </a:prstGeom>
          <a:ln w="12700">
            <a:miter lim="400000"/>
          </a:ln>
        </p:spPr>
      </p:pic>
      <p:pic>
        <p:nvPicPr>
          <p:cNvPr id="14" name="Image" descr="Image"/>
          <p:cNvPicPr>
            <a:picLocks noChangeAspect="1"/>
          </p:cNvPicPr>
          <p:nvPr userDrawn="1"/>
        </p:nvPicPr>
        <p:blipFill>
          <a:blip r:embed="rId3"/>
          <a:stretch>
            <a:fillRect/>
          </a:stretch>
        </p:blipFill>
        <p:spPr>
          <a:xfrm>
            <a:off x="3246419" y="4741994"/>
            <a:ext cx="72003" cy="105058"/>
          </a:xfrm>
          <a:prstGeom prst="rect">
            <a:avLst/>
          </a:prstGeom>
          <a:ln w="12700">
            <a:miter lim="400000"/>
          </a:ln>
        </p:spPr>
      </p:pic>
      <p:sp>
        <p:nvSpPr>
          <p:cNvPr id="15" name="Espace réservé de la date 3"/>
          <p:cNvSpPr txBox="1">
            <a:spLocks/>
          </p:cNvSpPr>
          <p:nvPr userDrawn="1"/>
        </p:nvSpPr>
        <p:spPr>
          <a:xfrm>
            <a:off x="3296159" y="4702568"/>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5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dirty="0">
                <a:ln>
                  <a:noFill/>
                </a:ln>
                <a:solidFill>
                  <a:prstClr val="white"/>
                </a:solidFill>
                <a:effectLst/>
                <a:uLnTx/>
                <a:uFillTx/>
                <a:latin typeface="Calibri"/>
                <a:ea typeface="+mn-ea"/>
                <a:cs typeface="+mn-cs"/>
              </a:rPr>
              <a:t>Chambre de commerce et d’industrie des Hauts-de-Seine</a:t>
            </a:r>
          </a:p>
        </p:txBody>
      </p:sp>
      <p:sp>
        <p:nvSpPr>
          <p:cNvPr id="17" name="ZoneTexte 4"/>
          <p:cNvSpPr txBox="1"/>
          <p:nvPr userDrawn="1"/>
        </p:nvSpPr>
        <p:spPr>
          <a:xfrm>
            <a:off x="856220" y="1822533"/>
            <a:ext cx="2812243" cy="873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l" defTabSz="514337" rtl="0" eaLnBrk="1" latinLnBrk="0" hangingPunct="1">
              <a:lnSpc>
                <a:spcPts val="3000"/>
              </a:lnSpc>
              <a:spcBef>
                <a:spcPct val="0"/>
              </a:spcBef>
              <a:buNone/>
              <a:defRPr sz="3200" spc="0"/>
            </a:pPr>
            <a:r>
              <a:rPr lang="fr-FR" sz="3200" kern="1200" spc="0" dirty="0">
                <a:solidFill>
                  <a:schemeClr val="bg1"/>
                </a:solidFill>
                <a:latin typeface="+mn-lt"/>
                <a:ea typeface="+mj-ea"/>
                <a:cs typeface="+mj-cs"/>
              </a:rPr>
              <a:t>TOUT SAVOIR</a:t>
            </a:r>
            <a:br>
              <a:rPr lang="fr-FR" sz="3200" kern="1200" spc="0" dirty="0">
                <a:solidFill>
                  <a:schemeClr val="bg1"/>
                </a:solidFill>
                <a:latin typeface="+mn-lt"/>
                <a:ea typeface="+mj-ea"/>
                <a:cs typeface="+mj-cs"/>
              </a:rPr>
            </a:br>
            <a:r>
              <a:rPr lang="fr-FR" sz="3200" kern="1200" spc="0" dirty="0">
                <a:solidFill>
                  <a:schemeClr val="bg1"/>
                </a:solidFill>
                <a:latin typeface="+mn-lt"/>
                <a:ea typeface="+mj-ea"/>
                <a:cs typeface="+mj-cs"/>
              </a:rPr>
              <a:t>SUR VOTRE CCI :</a:t>
            </a:r>
            <a:endParaRPr sz="3200" kern="1200" spc="0" dirty="0">
              <a:solidFill>
                <a:schemeClr val="bg1"/>
              </a:solidFill>
              <a:latin typeface="+mn-lt"/>
              <a:ea typeface="+mj-ea"/>
              <a:cs typeface="+mj-cs"/>
            </a:endParaRPr>
          </a:p>
        </p:txBody>
      </p:sp>
      <p:sp>
        <p:nvSpPr>
          <p:cNvPr id="19"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253186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a:ext>
            </a:extLst>
          </a:blip>
          <a:srcRect l="738" b="13328"/>
          <a:stretch/>
        </p:blipFill>
        <p:spPr>
          <a:xfrm flipH="1">
            <a:off x="6114239" y="1227372"/>
            <a:ext cx="3029761" cy="3863578"/>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2" name="Titre 1"/>
          <p:cNvSpPr>
            <a:spLocks noGrp="1"/>
          </p:cNvSpPr>
          <p:nvPr>
            <p:ph type="ctrTitle" hasCustomPrompt="1"/>
          </p:nvPr>
        </p:nvSpPr>
        <p:spPr>
          <a:xfrm>
            <a:off x="334120" y="1755713"/>
            <a:ext cx="6384341" cy="2420663"/>
          </a:xfrm>
          <a:prstGeom prst="rect">
            <a:avLst/>
          </a:prstGeom>
        </p:spPr>
        <p:txBody>
          <a:bodyPr anchor="t">
            <a:spAutoFit/>
          </a:bodyPr>
          <a:lstStyle>
            <a:lvl1pPr marL="0" marR="0" indent="0" algn="l" defTabSz="514337" rtl="0" eaLnBrk="1" fontAlgn="auto" latinLnBrk="0" hangingPunct="1">
              <a:lnSpc>
                <a:spcPts val="3600"/>
              </a:lnSpc>
              <a:spcBef>
                <a:spcPct val="0"/>
              </a:spcBef>
              <a:spcAft>
                <a:spcPts val="0"/>
              </a:spcAft>
              <a:buClrTx/>
              <a:buSzTx/>
              <a:buFontTx/>
              <a:buNone/>
              <a:tabLst/>
              <a:defRPr sz="4000" kern="0" spc="98" baseline="0">
                <a:solidFill>
                  <a:schemeClr val="bg1"/>
                </a:solidFill>
              </a:defRPr>
            </a:lvl1pPr>
          </a:lstStyle>
          <a:p>
            <a:pPr eaLnBrk="1" hangingPunct="1"/>
            <a:r>
              <a:rPr lang="fr-FR" sz="3600" b="0" dirty="0">
                <a:latin typeface="Calibri" charset="0"/>
              </a:rPr>
              <a:t>ENTRÉE EN APPLICATION DU RGPD: PRÉSENTATION DU DIPOSITIF DE PROTECTION DES DONNÉES</a:t>
            </a:r>
            <a:br>
              <a:rPr lang="fr-FR" sz="3600" b="0" dirty="0">
                <a:latin typeface="Calibri" charset="0"/>
              </a:rPr>
            </a:br>
            <a:endParaRPr lang="fr-FR" dirty="0"/>
          </a:p>
        </p:txBody>
      </p:sp>
      <p:sp>
        <p:nvSpPr>
          <p:cNvPr id="4" name="Espace réservé de la date 3"/>
          <p:cNvSpPr>
            <a:spLocks noGrp="1"/>
          </p:cNvSpPr>
          <p:nvPr>
            <p:ph type="dt" sz="half" idx="10"/>
          </p:nvPr>
        </p:nvSpPr>
        <p:spPr>
          <a:xfrm>
            <a:off x="3296160" y="4698129"/>
            <a:ext cx="2057400" cy="166530"/>
          </a:xfrm>
          <a:prstGeom prst="rect">
            <a:avLst/>
          </a:prstGeom>
        </p:spPr>
        <p:txBody>
          <a:bodyPr/>
          <a:lstStyle>
            <a:lvl1pPr>
              <a:defRPr>
                <a:solidFill>
                  <a:schemeClr val="bg1"/>
                </a:solidFill>
              </a:defRPr>
            </a:lvl1pPr>
          </a:lstStyle>
          <a:p>
            <a:fld id="{6DEDC6C3-A363-4DAC-86EF-F81BBA55B47A}" type="datetime4">
              <a:rPr lang="fr-FR" smtClean="0"/>
              <a:t>10 juin 2022</a:t>
            </a:fld>
            <a:endParaRPr lang="fr-FR"/>
          </a:p>
        </p:txBody>
      </p:sp>
      <p:sp>
        <p:nvSpPr>
          <p:cNvPr id="8" name="Espace réservé du numéro de diapositive 5"/>
          <p:cNvSpPr>
            <a:spLocks noGrp="1"/>
          </p:cNvSpPr>
          <p:nvPr>
            <p:ph type="sldNum" sz="quarter" idx="12"/>
          </p:nvPr>
        </p:nvSpPr>
        <p:spPr>
          <a:xfrm>
            <a:off x="-391551" y="4700141"/>
            <a:ext cx="852527" cy="166530"/>
          </a:xfrm>
          <a:prstGeom prst="rect">
            <a:avLst/>
          </a:prstGeom>
        </p:spPr>
        <p:txBody>
          <a:bodyPr/>
          <a:lstStyle>
            <a:lvl1pPr>
              <a:defRPr>
                <a:solidFill>
                  <a:schemeClr val="bg1"/>
                </a:solidFill>
              </a:defRPr>
            </a:lvl1pPr>
          </a:lstStyle>
          <a:p>
            <a:fld id="{5F1C8A3B-E283-410D-A3B2-CCEC0B494117}" type="slidenum">
              <a:rPr lang="fr-FR" smtClean="0"/>
              <a:pPr/>
              <a:t>‹N°›</a:t>
            </a:fld>
            <a:endParaRPr lang="fr-FR"/>
          </a:p>
        </p:txBody>
      </p:sp>
      <p:sp>
        <p:nvSpPr>
          <p:cNvPr id="9" name="Espace réservé du pied de page 4"/>
          <p:cNvSpPr>
            <a:spLocks noGrp="1"/>
          </p:cNvSpPr>
          <p:nvPr>
            <p:ph type="ftr" sz="quarter" idx="3"/>
          </p:nvPr>
        </p:nvSpPr>
        <p:spPr>
          <a:xfrm>
            <a:off x="460981" y="4698129"/>
            <a:ext cx="2782551" cy="158543"/>
          </a:xfrm>
          <a:prstGeom prst="rect">
            <a:avLst/>
          </a:prstGeom>
        </p:spPr>
        <p:txBody>
          <a:bodyPr vert="horz" lIns="91440" tIns="45720" rIns="91440" bIns="45720" rtlCol="0" anchor="ctr"/>
          <a:lstStyle>
            <a:lvl1pPr algn="l">
              <a:defRPr sz="750" b="0">
                <a:solidFill>
                  <a:schemeClr val="bg1"/>
                </a:solidFill>
              </a:defRPr>
            </a:lvl1pPr>
          </a:lstStyle>
          <a:p>
            <a:r>
              <a:rPr lang="fr-FR" dirty="0"/>
              <a:t>Chambre de Commerce et d’Industrie des Hauts –de-Seine</a:t>
            </a:r>
          </a:p>
        </p:txBody>
      </p:sp>
      <p:pic>
        <p:nvPicPr>
          <p:cNvPr id="15" name="Imag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8190" t="20010" r="17135"/>
          <a:stretch/>
        </p:blipFill>
        <p:spPr>
          <a:xfrm>
            <a:off x="7694748" y="4736096"/>
            <a:ext cx="1380227" cy="407403"/>
          </a:xfrm>
          <a:prstGeom prst="rect">
            <a:avLst/>
          </a:prstGeom>
        </p:spPr>
      </p:pic>
    </p:spTree>
    <p:extLst>
      <p:ext uri="{BB962C8B-B14F-4D97-AF65-F5344CB8AC3E}">
        <p14:creationId xmlns:p14="http://schemas.microsoft.com/office/powerpoint/2010/main" val="3458440306"/>
      </p:ext>
    </p:extLst>
  </p:cSld>
  <p:clrMapOvr>
    <a:masterClrMapping/>
  </p:clrMapOvr>
  <p:hf sldNum="0" hdr="0" ftr="0" dt="0"/>
  <p:extLst>
    <p:ext uri="{DCECCB84-F9BA-43D5-87BE-67443E8EF086}">
      <p15:sldGuideLst xmlns:p15="http://schemas.microsoft.com/office/powerpoint/2012/main">
        <p15:guide id="1" orient="horz" pos="30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01">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a:ext>
            </a:extLst>
          </a:blip>
          <a:srcRect t="6999"/>
          <a:stretch/>
        </p:blipFill>
        <p:spPr>
          <a:xfrm>
            <a:off x="1354" y="0"/>
            <a:ext cx="9141291" cy="4783500"/>
          </a:xfrm>
          <a:prstGeom prst="rect">
            <a:avLst/>
          </a:prstGeom>
        </p:spPr>
      </p:pic>
      <p:pic>
        <p:nvPicPr>
          <p:cNvPr id="19" name="Imag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32296" y="4733630"/>
            <a:ext cx="108000" cy="108000"/>
          </a:xfrm>
          <a:prstGeom prst="rect">
            <a:avLst/>
          </a:prstGeom>
        </p:spPr>
      </p:pic>
      <p:sp>
        <p:nvSpPr>
          <p:cNvPr id="16" name="Rectangle 4"/>
          <p:cNvSpPr/>
          <p:nvPr userDrawn="1"/>
        </p:nvSpPr>
        <p:spPr>
          <a:xfrm rot="18900000">
            <a:off x="87313" y="4641226"/>
            <a:ext cx="293687" cy="295275"/>
          </a:xfrm>
          <a:custGeom>
            <a:avLst/>
            <a:gdLst>
              <a:gd name="connsiteX0" fmla="*/ 0 w 180000"/>
              <a:gd name="connsiteY0" fmla="*/ 0 h 180000"/>
              <a:gd name="connsiteX1" fmla="*/ 180000 w 180000"/>
              <a:gd name="connsiteY1" fmla="*/ 0 h 180000"/>
              <a:gd name="connsiteX2" fmla="*/ 180000 w 180000"/>
              <a:gd name="connsiteY2" fmla="*/ 180000 h 180000"/>
              <a:gd name="connsiteX3" fmla="*/ 0 w 180000"/>
              <a:gd name="connsiteY3" fmla="*/ 180000 h 180000"/>
              <a:gd name="connsiteX4" fmla="*/ 0 w 180000"/>
              <a:gd name="connsiteY4" fmla="*/ 0 h 180000"/>
              <a:gd name="connsiteX0" fmla="*/ 94292 w 180000"/>
              <a:gd name="connsiteY0" fmla="*/ 85312 h 180000"/>
              <a:gd name="connsiteX1" fmla="*/ 180000 w 180000"/>
              <a:gd name="connsiteY1" fmla="*/ 0 h 180000"/>
              <a:gd name="connsiteX2" fmla="*/ 180000 w 180000"/>
              <a:gd name="connsiteY2" fmla="*/ 180000 h 180000"/>
              <a:gd name="connsiteX3" fmla="*/ 0 w 180000"/>
              <a:gd name="connsiteY3" fmla="*/ 180000 h 180000"/>
              <a:gd name="connsiteX4" fmla="*/ 94292 w 180000"/>
              <a:gd name="connsiteY4" fmla="*/ 85312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 h="180000">
                <a:moveTo>
                  <a:pt x="94292" y="85312"/>
                </a:moveTo>
                <a:lnTo>
                  <a:pt x="180000" y="0"/>
                </a:lnTo>
                <a:lnTo>
                  <a:pt x="180000" y="180000"/>
                </a:lnTo>
                <a:lnTo>
                  <a:pt x="0" y="180000"/>
                </a:lnTo>
                <a:lnTo>
                  <a:pt x="94292" y="85312"/>
                </a:lnTo>
                <a:close/>
              </a:path>
            </a:pathLst>
          </a:custGeom>
          <a:solidFill>
            <a:srgbClr val="1A27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 </a:t>
            </a:r>
          </a:p>
        </p:txBody>
      </p:sp>
      <p:sp>
        <p:nvSpPr>
          <p:cNvPr id="3" name="Espace réservé du contenu 2"/>
          <p:cNvSpPr>
            <a:spLocks noGrp="1"/>
          </p:cNvSpPr>
          <p:nvPr>
            <p:ph idx="1" hasCustomPrompt="1"/>
          </p:nvPr>
        </p:nvSpPr>
        <p:spPr>
          <a:xfrm>
            <a:off x="613538" y="1440000"/>
            <a:ext cx="8236638" cy="264303"/>
          </a:xfrm>
          <a:prstGeom prst="rect">
            <a:avLst/>
          </a:prstGeom>
        </p:spPr>
        <p:txBody>
          <a:bodyPr>
            <a:spAutoFit/>
          </a:bodyPr>
          <a:lstStyle>
            <a:lvl1pPr marL="0" indent="0">
              <a:lnSpc>
                <a:spcPct val="70000"/>
              </a:lnSpc>
              <a:buNone/>
              <a:defRPr sz="1500" b="1" baseline="0">
                <a:solidFill>
                  <a:schemeClr val="tx2"/>
                </a:solidFill>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TITRE DE LA DIAPOSITIVE SUR 1 OU 2 LIGNES</a:t>
            </a:r>
          </a:p>
        </p:txBody>
      </p:sp>
      <p:sp>
        <p:nvSpPr>
          <p:cNvPr id="4" name="Espace réservé de la date 3"/>
          <p:cNvSpPr>
            <a:spLocks noGrp="1"/>
          </p:cNvSpPr>
          <p:nvPr>
            <p:ph type="dt" sz="half" idx="10"/>
          </p:nvPr>
        </p:nvSpPr>
        <p:spPr>
          <a:xfrm>
            <a:off x="3296160" y="4698129"/>
            <a:ext cx="2057400" cy="166530"/>
          </a:xfrm>
          <a:prstGeom prst="rect">
            <a:avLst/>
          </a:prstGeom>
        </p:spPr>
        <p:txBody>
          <a:bodyPr/>
          <a:lstStyle>
            <a:lvl1pPr>
              <a:defRPr>
                <a:solidFill>
                  <a:schemeClr val="tx2"/>
                </a:solidFill>
              </a:defRPr>
            </a:lvl1pPr>
          </a:lstStyle>
          <a:p>
            <a:fld id="{BB9BDB94-8A66-4552-8BCB-F2BBE8CB38CE}" type="datetime4">
              <a:rPr lang="fr-FR" smtClean="0"/>
              <a:t>10 juin 2022</a:t>
            </a:fld>
            <a:endParaRPr lang="fr-FR"/>
          </a:p>
        </p:txBody>
      </p:sp>
      <p:sp>
        <p:nvSpPr>
          <p:cNvPr id="6" name="Espace réservé du numéro de diapositive 5"/>
          <p:cNvSpPr>
            <a:spLocks noGrp="1"/>
          </p:cNvSpPr>
          <p:nvPr>
            <p:ph type="sldNum" sz="quarter" idx="12"/>
          </p:nvPr>
        </p:nvSpPr>
        <p:spPr>
          <a:xfrm>
            <a:off x="-391551" y="4700141"/>
            <a:ext cx="852527" cy="166530"/>
          </a:xfrm>
          <a:prstGeom prst="rect">
            <a:avLst/>
          </a:prstGeom>
        </p:spPr>
        <p:txBody>
          <a:bodyPr/>
          <a:lstStyle>
            <a:lvl1pPr>
              <a:defRPr>
                <a:solidFill>
                  <a:schemeClr val="bg1"/>
                </a:solidFill>
              </a:defRPr>
            </a:lvl1pPr>
          </a:lstStyle>
          <a:p>
            <a:fld id="{5F1C8A3B-E283-410D-A3B2-CCEC0B494117}" type="slidenum">
              <a:rPr lang="fr-FR" smtClean="0"/>
              <a:pPr/>
              <a:t>‹N°›</a:t>
            </a:fld>
            <a:endParaRPr lang="fr-FR"/>
          </a:p>
        </p:txBody>
      </p:sp>
      <p:cxnSp>
        <p:nvCxnSpPr>
          <p:cNvPr id="13" name="Connecteur droit 12"/>
          <p:cNvCxnSpPr/>
          <p:nvPr userDrawn="1"/>
        </p:nvCxnSpPr>
        <p:spPr>
          <a:xfrm>
            <a:off x="539750" y="393700"/>
            <a:ext cx="143986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Espace réservé du texte 2"/>
          <p:cNvSpPr>
            <a:spLocks noGrp="1"/>
          </p:cNvSpPr>
          <p:nvPr>
            <p:ph type="body" idx="13"/>
          </p:nvPr>
        </p:nvSpPr>
        <p:spPr>
          <a:xfrm>
            <a:off x="540000" y="162000"/>
            <a:ext cx="3540176" cy="208416"/>
          </a:xfrm>
          <a:prstGeom prst="rect">
            <a:avLst/>
          </a:prstGeom>
        </p:spPr>
        <p:txBody>
          <a:bodyPr wrap="square" lIns="0" tIns="0" rIns="0" bIns="54000" anchor="t" anchorCtr="0">
            <a:spAutoFit/>
          </a:bodyPr>
          <a:lstStyle>
            <a:lvl1pPr marL="0" indent="0">
              <a:spcBef>
                <a:spcPts val="0"/>
              </a:spcBef>
              <a:buNone/>
              <a:defRPr sz="1000" b="1" cap="all" spc="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0" name="Espace réservé du texte 2"/>
          <p:cNvSpPr>
            <a:spLocks noGrp="1"/>
          </p:cNvSpPr>
          <p:nvPr>
            <p:ph type="body" idx="17"/>
          </p:nvPr>
        </p:nvSpPr>
        <p:spPr>
          <a:xfrm>
            <a:off x="540000" y="419823"/>
            <a:ext cx="7772400" cy="218231"/>
          </a:xfrm>
          <a:prstGeom prst="rect">
            <a:avLst/>
          </a:prstGeom>
        </p:spPr>
        <p:txBody>
          <a:bodyPr lIns="0" tIns="18000" rIns="0" bIns="0" anchor="b" anchorCtr="0">
            <a:spAutoFit/>
          </a:bodyPr>
          <a:lstStyle>
            <a:lvl1pPr marL="0" indent="0" algn="l">
              <a:spcBef>
                <a:spcPts val="0"/>
              </a:spcBef>
              <a:buNone/>
              <a:defRPr sz="1300" b="1" cap="all" spc="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5" name="Espace réservé du pied de page 4"/>
          <p:cNvSpPr>
            <a:spLocks noGrp="1"/>
          </p:cNvSpPr>
          <p:nvPr>
            <p:ph type="ftr" sz="quarter" idx="3"/>
          </p:nvPr>
        </p:nvSpPr>
        <p:spPr>
          <a:xfrm>
            <a:off x="460981" y="4698129"/>
            <a:ext cx="2782551" cy="158543"/>
          </a:xfrm>
          <a:prstGeom prst="rect">
            <a:avLst/>
          </a:prstGeom>
        </p:spPr>
        <p:txBody>
          <a:bodyPr vert="horz" lIns="91440" tIns="45720" rIns="91440" bIns="45720" rtlCol="0" anchor="ctr"/>
          <a:lstStyle>
            <a:lvl1pPr algn="l">
              <a:defRPr sz="750" b="0">
                <a:solidFill>
                  <a:schemeClr val="tx1"/>
                </a:solidFill>
              </a:defRPr>
            </a:lvl1pPr>
          </a:lstStyle>
          <a:p>
            <a:r>
              <a:rPr lang="fr-FR" dirty="0"/>
              <a:t>Chambre de Commerce et d’Industrie des Hauts –de-Seine</a:t>
            </a:r>
          </a:p>
        </p:txBody>
      </p:sp>
      <p:pic>
        <p:nvPicPr>
          <p:cNvPr id="7" name="Imag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68883" y="4735125"/>
            <a:ext cx="1199072" cy="251805"/>
          </a:xfrm>
          <a:prstGeom prst="rect">
            <a:avLst/>
          </a:prstGeom>
        </p:spPr>
      </p:pic>
    </p:spTree>
    <p:extLst>
      <p:ext uri="{BB962C8B-B14F-4D97-AF65-F5344CB8AC3E}">
        <p14:creationId xmlns:p14="http://schemas.microsoft.com/office/powerpoint/2010/main" val="381314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04">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a:ext>
            </a:extLst>
          </a:blip>
          <a:srcRect t="6999"/>
          <a:stretch/>
        </p:blipFill>
        <p:spPr>
          <a:xfrm>
            <a:off x="1354" y="0"/>
            <a:ext cx="9141291" cy="4783500"/>
          </a:xfrm>
          <a:prstGeom prst="rect">
            <a:avLst/>
          </a:prstGeom>
        </p:spPr>
      </p:pic>
      <p:sp>
        <p:nvSpPr>
          <p:cNvPr id="13" name="Forme libre 12"/>
          <p:cNvSpPr>
            <a:spLocks/>
          </p:cNvSpPr>
          <p:nvPr userDrawn="1"/>
        </p:nvSpPr>
        <p:spPr bwMode="auto">
          <a:xfrm flipH="1">
            <a:off x="6264000" y="2263500"/>
            <a:ext cx="2880000" cy="2880000"/>
          </a:xfrm>
          <a:custGeom>
            <a:avLst/>
            <a:gdLst>
              <a:gd name="T0" fmla="*/ 0 w 4224866"/>
              <a:gd name="T1" fmla="*/ 0 h 4250267"/>
              <a:gd name="T2" fmla="*/ 4224337 w 4224866"/>
              <a:gd name="T3" fmla="*/ 4241271 h 4250267"/>
              <a:gd name="T4" fmla="*/ 0 w 4224866"/>
              <a:gd name="T5" fmla="*/ 4249737 h 4250267"/>
              <a:gd name="T6" fmla="*/ 0 w 4224866"/>
              <a:gd name="T7" fmla="*/ 0 h 4250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24866" h="4250267">
                <a:moveTo>
                  <a:pt x="0" y="0"/>
                </a:moveTo>
                <a:lnTo>
                  <a:pt x="4224866" y="4241800"/>
                </a:lnTo>
                <a:lnTo>
                  <a:pt x="0" y="4250267"/>
                </a:lnTo>
                <a:lnTo>
                  <a:pt x="0"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fr-FR"/>
          </a:p>
        </p:txBody>
      </p:sp>
      <p:pic>
        <p:nvPicPr>
          <p:cNvPr id="19" name="Imag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32296" y="4733630"/>
            <a:ext cx="108000" cy="108000"/>
          </a:xfrm>
          <a:prstGeom prst="rect">
            <a:avLst/>
          </a:prstGeom>
        </p:spPr>
      </p:pic>
      <p:sp>
        <p:nvSpPr>
          <p:cNvPr id="16" name="Rectangle 4"/>
          <p:cNvSpPr/>
          <p:nvPr userDrawn="1"/>
        </p:nvSpPr>
        <p:spPr>
          <a:xfrm rot="18900000">
            <a:off x="87313" y="4641226"/>
            <a:ext cx="293687" cy="295275"/>
          </a:xfrm>
          <a:custGeom>
            <a:avLst/>
            <a:gdLst>
              <a:gd name="connsiteX0" fmla="*/ 0 w 180000"/>
              <a:gd name="connsiteY0" fmla="*/ 0 h 180000"/>
              <a:gd name="connsiteX1" fmla="*/ 180000 w 180000"/>
              <a:gd name="connsiteY1" fmla="*/ 0 h 180000"/>
              <a:gd name="connsiteX2" fmla="*/ 180000 w 180000"/>
              <a:gd name="connsiteY2" fmla="*/ 180000 h 180000"/>
              <a:gd name="connsiteX3" fmla="*/ 0 w 180000"/>
              <a:gd name="connsiteY3" fmla="*/ 180000 h 180000"/>
              <a:gd name="connsiteX4" fmla="*/ 0 w 180000"/>
              <a:gd name="connsiteY4" fmla="*/ 0 h 180000"/>
              <a:gd name="connsiteX0" fmla="*/ 94292 w 180000"/>
              <a:gd name="connsiteY0" fmla="*/ 85312 h 180000"/>
              <a:gd name="connsiteX1" fmla="*/ 180000 w 180000"/>
              <a:gd name="connsiteY1" fmla="*/ 0 h 180000"/>
              <a:gd name="connsiteX2" fmla="*/ 180000 w 180000"/>
              <a:gd name="connsiteY2" fmla="*/ 180000 h 180000"/>
              <a:gd name="connsiteX3" fmla="*/ 0 w 180000"/>
              <a:gd name="connsiteY3" fmla="*/ 180000 h 180000"/>
              <a:gd name="connsiteX4" fmla="*/ 94292 w 180000"/>
              <a:gd name="connsiteY4" fmla="*/ 85312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 h="180000">
                <a:moveTo>
                  <a:pt x="94292" y="85312"/>
                </a:moveTo>
                <a:lnTo>
                  <a:pt x="180000" y="0"/>
                </a:lnTo>
                <a:lnTo>
                  <a:pt x="180000" y="180000"/>
                </a:lnTo>
                <a:lnTo>
                  <a:pt x="0" y="180000"/>
                </a:lnTo>
                <a:lnTo>
                  <a:pt x="94292" y="85312"/>
                </a:lnTo>
                <a:close/>
              </a:path>
            </a:pathLst>
          </a:custGeom>
          <a:solidFill>
            <a:srgbClr val="1A27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 </a:t>
            </a:r>
          </a:p>
        </p:txBody>
      </p:sp>
      <p:sp>
        <p:nvSpPr>
          <p:cNvPr id="3" name="Espace réservé du contenu 2"/>
          <p:cNvSpPr>
            <a:spLocks noGrp="1"/>
          </p:cNvSpPr>
          <p:nvPr>
            <p:ph idx="1" hasCustomPrompt="1"/>
          </p:nvPr>
        </p:nvSpPr>
        <p:spPr>
          <a:xfrm>
            <a:off x="613538" y="1440000"/>
            <a:ext cx="8236638" cy="264303"/>
          </a:xfrm>
          <a:prstGeom prst="rect">
            <a:avLst/>
          </a:prstGeom>
        </p:spPr>
        <p:txBody>
          <a:bodyPr>
            <a:spAutoFit/>
          </a:bodyPr>
          <a:lstStyle>
            <a:lvl1pPr marL="0" indent="0">
              <a:lnSpc>
                <a:spcPct val="70000"/>
              </a:lnSpc>
              <a:buNone/>
              <a:defRPr sz="1500" b="1" baseline="0">
                <a:solidFill>
                  <a:schemeClr val="tx2"/>
                </a:solidFill>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TITRE DE LA DIAPOSITIVE SUR 1 OU 2 LIGNES</a:t>
            </a:r>
          </a:p>
        </p:txBody>
      </p:sp>
      <p:sp>
        <p:nvSpPr>
          <p:cNvPr id="4" name="Espace réservé de la date 3"/>
          <p:cNvSpPr>
            <a:spLocks noGrp="1"/>
          </p:cNvSpPr>
          <p:nvPr>
            <p:ph type="dt" sz="half" idx="10"/>
          </p:nvPr>
        </p:nvSpPr>
        <p:spPr>
          <a:xfrm>
            <a:off x="3296160" y="4698129"/>
            <a:ext cx="2057400" cy="166530"/>
          </a:xfrm>
          <a:prstGeom prst="rect">
            <a:avLst/>
          </a:prstGeom>
        </p:spPr>
        <p:txBody>
          <a:bodyPr/>
          <a:lstStyle>
            <a:lvl1pPr>
              <a:defRPr>
                <a:solidFill>
                  <a:schemeClr val="tx2"/>
                </a:solidFill>
              </a:defRPr>
            </a:lvl1pPr>
          </a:lstStyle>
          <a:p>
            <a:fld id="{BB9BDB94-8A66-4552-8BCB-F2BBE8CB38CE}" type="datetime4">
              <a:rPr lang="fr-FR" smtClean="0"/>
              <a:t>10 juin 2022</a:t>
            </a:fld>
            <a:endParaRPr lang="fr-FR"/>
          </a:p>
        </p:txBody>
      </p:sp>
      <p:sp>
        <p:nvSpPr>
          <p:cNvPr id="6" name="Espace réservé du numéro de diapositive 5"/>
          <p:cNvSpPr>
            <a:spLocks noGrp="1"/>
          </p:cNvSpPr>
          <p:nvPr>
            <p:ph type="sldNum" sz="quarter" idx="12"/>
          </p:nvPr>
        </p:nvSpPr>
        <p:spPr>
          <a:xfrm>
            <a:off x="-391551" y="4700141"/>
            <a:ext cx="852527" cy="166530"/>
          </a:xfrm>
          <a:prstGeom prst="rect">
            <a:avLst/>
          </a:prstGeom>
        </p:spPr>
        <p:txBody>
          <a:bodyPr/>
          <a:lstStyle>
            <a:lvl1pPr>
              <a:defRPr>
                <a:solidFill>
                  <a:schemeClr val="bg1"/>
                </a:solidFill>
              </a:defRPr>
            </a:lvl1pPr>
          </a:lstStyle>
          <a:p>
            <a:fld id="{5F1C8A3B-E283-410D-A3B2-CCEC0B494117}" type="slidenum">
              <a:rPr lang="fr-FR" smtClean="0"/>
              <a:pPr/>
              <a:t>‹N°›</a:t>
            </a:fld>
            <a:endParaRPr lang="fr-FR"/>
          </a:p>
        </p:txBody>
      </p:sp>
      <p:cxnSp>
        <p:nvCxnSpPr>
          <p:cNvPr id="14" name="Connecteur droit 13"/>
          <p:cNvCxnSpPr/>
          <p:nvPr userDrawn="1"/>
        </p:nvCxnSpPr>
        <p:spPr>
          <a:xfrm>
            <a:off x="539750" y="393700"/>
            <a:ext cx="143986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Espace réservé du texte 2"/>
          <p:cNvSpPr>
            <a:spLocks noGrp="1"/>
          </p:cNvSpPr>
          <p:nvPr>
            <p:ph type="body" idx="13"/>
          </p:nvPr>
        </p:nvSpPr>
        <p:spPr>
          <a:xfrm>
            <a:off x="540000" y="162000"/>
            <a:ext cx="3540176" cy="208416"/>
          </a:xfrm>
          <a:prstGeom prst="rect">
            <a:avLst/>
          </a:prstGeom>
        </p:spPr>
        <p:txBody>
          <a:bodyPr wrap="square" lIns="0" tIns="0" rIns="0" bIns="54000" anchor="t" anchorCtr="0">
            <a:spAutoFit/>
          </a:bodyPr>
          <a:lstStyle>
            <a:lvl1pPr marL="0" indent="0">
              <a:spcBef>
                <a:spcPts val="0"/>
              </a:spcBef>
              <a:buNone/>
              <a:defRPr sz="1000" b="1" cap="all" spc="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1" name="Espace réservé du texte 2"/>
          <p:cNvSpPr>
            <a:spLocks noGrp="1"/>
          </p:cNvSpPr>
          <p:nvPr>
            <p:ph type="body" idx="17"/>
          </p:nvPr>
        </p:nvSpPr>
        <p:spPr>
          <a:xfrm>
            <a:off x="540000" y="419823"/>
            <a:ext cx="7772400" cy="218231"/>
          </a:xfrm>
          <a:prstGeom prst="rect">
            <a:avLst/>
          </a:prstGeom>
        </p:spPr>
        <p:txBody>
          <a:bodyPr lIns="0" tIns="18000" rIns="0" bIns="0" anchor="b" anchorCtr="0">
            <a:spAutoFit/>
          </a:bodyPr>
          <a:lstStyle>
            <a:lvl1pPr marL="0" indent="0" algn="l">
              <a:spcBef>
                <a:spcPts val="0"/>
              </a:spcBef>
              <a:buNone/>
              <a:defRPr sz="1300" b="1" cap="all" spc="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5" name="Espace réservé du pied de page 4"/>
          <p:cNvSpPr>
            <a:spLocks noGrp="1"/>
          </p:cNvSpPr>
          <p:nvPr>
            <p:ph type="ftr" sz="quarter" idx="3"/>
          </p:nvPr>
        </p:nvSpPr>
        <p:spPr>
          <a:xfrm>
            <a:off x="460981" y="4698129"/>
            <a:ext cx="2782551" cy="158543"/>
          </a:xfrm>
          <a:prstGeom prst="rect">
            <a:avLst/>
          </a:prstGeom>
        </p:spPr>
        <p:txBody>
          <a:bodyPr vert="horz" lIns="91440" tIns="45720" rIns="91440" bIns="45720" rtlCol="0" anchor="ctr"/>
          <a:lstStyle>
            <a:lvl1pPr algn="l">
              <a:defRPr sz="750" b="0">
                <a:solidFill>
                  <a:schemeClr val="tx1"/>
                </a:solidFill>
              </a:defRPr>
            </a:lvl1pPr>
          </a:lstStyle>
          <a:p>
            <a:r>
              <a:rPr lang="fr-FR" dirty="0"/>
              <a:t>Chambre de Commerce et d’Industrie des Hauts –de-Seine</a:t>
            </a:r>
          </a:p>
        </p:txBody>
      </p:sp>
      <p:pic>
        <p:nvPicPr>
          <p:cNvPr id="17" name="Imag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68883" y="4735125"/>
            <a:ext cx="1199072" cy="251805"/>
          </a:xfrm>
          <a:prstGeom prst="rect">
            <a:avLst/>
          </a:prstGeom>
        </p:spPr>
      </p:pic>
    </p:spTree>
    <p:extLst>
      <p:ext uri="{BB962C8B-B14F-4D97-AF65-F5344CB8AC3E}">
        <p14:creationId xmlns:p14="http://schemas.microsoft.com/office/powerpoint/2010/main" val="293124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UV">
    <p:spTree>
      <p:nvGrpSpPr>
        <p:cNvPr id="1" name=""/>
        <p:cNvGrpSpPr/>
        <p:nvPr/>
      </p:nvGrpSpPr>
      <p:grpSpPr>
        <a:xfrm>
          <a:off x="0" y="0"/>
          <a:ext cx="0" cy="0"/>
          <a:chOff x="0" y="0"/>
          <a:chExt cx="0" cy="0"/>
        </a:xfrm>
      </p:grpSpPr>
      <p:pic>
        <p:nvPicPr>
          <p:cNvPr id="9" name="Plato IDF∏VioletaStoimenova-IStock-GettyImages.jpeg" descr="Plato IDF∏VioletaStoimenova-IStock-GettyImages.jpeg"/>
          <p:cNvPicPr>
            <a:picLocks noChangeAspect="1"/>
          </p:cNvPicPr>
          <p:nvPr userDrawn="1"/>
        </p:nvPicPr>
        <p:blipFill rotWithShape="1">
          <a:blip r:embed="rId2"/>
          <a:srcRect l="23065"/>
          <a:stretch/>
        </p:blipFill>
        <p:spPr>
          <a:xfrm flipH="1">
            <a:off x="5467830" y="1251756"/>
            <a:ext cx="3667292" cy="3179473"/>
          </a:xfrm>
          <a:prstGeom prst="rect">
            <a:avLst/>
          </a:prstGeom>
          <a:ln w="12700">
            <a:miter lim="400000"/>
          </a:ln>
        </p:spPr>
      </p:pic>
      <p:pic>
        <p:nvPicPr>
          <p:cNvPr id="10" name="Image" descr="Image"/>
          <p:cNvPicPr>
            <a:picLocks noChangeAspect="1"/>
          </p:cNvPicPr>
          <p:nvPr userDrawn="1"/>
        </p:nvPicPr>
        <p:blipFill>
          <a:blip r:embed="rId3"/>
          <a:stretch>
            <a:fillRect/>
          </a:stretch>
        </p:blipFill>
        <p:spPr>
          <a:xfrm>
            <a:off x="0" y="171"/>
            <a:ext cx="9144000" cy="5143158"/>
          </a:xfrm>
          <a:prstGeom prst="rect">
            <a:avLst/>
          </a:prstGeom>
          <a:ln w="12700">
            <a:miter lim="400000"/>
          </a:ln>
        </p:spPr>
      </p:pic>
      <p:sp>
        <p:nvSpPr>
          <p:cNvPr id="28" name="TITRE DE LA PRÉSENTATION"/>
          <p:cNvSpPr txBox="1">
            <a:spLocks noGrp="1"/>
          </p:cNvSpPr>
          <p:nvPr>
            <p:ph type="title" hasCustomPrompt="1"/>
          </p:nvPr>
        </p:nvSpPr>
        <p:spPr>
          <a:xfrm>
            <a:off x="359999" y="1980000"/>
            <a:ext cx="6384343" cy="1015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defRPr sz="3200">
                <a:solidFill>
                  <a:schemeClr val="bg1"/>
                </a:solidFill>
              </a:defRPr>
            </a:lvl1pPr>
          </a:lstStyle>
          <a:p>
            <a:r>
              <a:rPr dirty="0"/>
              <a:t>TITRE DE LA PRÉSENTATION</a:t>
            </a:r>
          </a:p>
        </p:txBody>
      </p:sp>
      <p:pic>
        <p:nvPicPr>
          <p:cNvPr id="30" name="Image 29"/>
          <p:cNvPicPr>
            <a:picLocks noChangeAspect="1"/>
          </p:cNvPicPr>
          <p:nvPr userDrawn="1"/>
        </p:nvPicPr>
        <p:blipFill rotWithShape="1">
          <a:blip r:embed="rId4"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pic>
        <p:nvPicPr>
          <p:cNvPr id="7" name="Image" descr="Image"/>
          <p:cNvPicPr>
            <a:picLocks noChangeAspect="1"/>
          </p:cNvPicPr>
          <p:nvPr userDrawn="1"/>
        </p:nvPicPr>
        <p:blipFill>
          <a:blip r:embed="rId5"/>
          <a:stretch>
            <a:fillRect/>
          </a:stretch>
        </p:blipFill>
        <p:spPr>
          <a:xfrm>
            <a:off x="143336" y="4537506"/>
            <a:ext cx="352299" cy="514037"/>
          </a:xfrm>
          <a:prstGeom prst="rect">
            <a:avLst/>
          </a:prstGeom>
          <a:ln w="12700">
            <a:miter lim="400000"/>
          </a:ln>
        </p:spPr>
      </p:pic>
      <p:pic>
        <p:nvPicPr>
          <p:cNvPr id="11" name="Image" descr="Image"/>
          <p:cNvPicPr>
            <a:picLocks noChangeAspect="1"/>
          </p:cNvPicPr>
          <p:nvPr userDrawn="1"/>
        </p:nvPicPr>
        <p:blipFill>
          <a:blip r:embed="rId5"/>
          <a:stretch>
            <a:fillRect/>
          </a:stretch>
        </p:blipFill>
        <p:spPr>
          <a:xfrm>
            <a:off x="3246419" y="4741994"/>
            <a:ext cx="72003" cy="105058"/>
          </a:xfrm>
          <a:prstGeom prst="rect">
            <a:avLst/>
          </a:prstGeom>
          <a:ln w="12700">
            <a:miter lim="400000"/>
          </a:ln>
        </p:spPr>
      </p:pic>
      <p:sp>
        <p:nvSpPr>
          <p:cNvPr id="12" name="Espace réservé de la date 3"/>
          <p:cNvSpPr txBox="1">
            <a:spLocks/>
          </p:cNvSpPr>
          <p:nvPr userDrawn="1"/>
        </p:nvSpPr>
        <p:spPr>
          <a:xfrm>
            <a:off x="3296159" y="4702568"/>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5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dirty="0">
                <a:ln>
                  <a:noFill/>
                </a:ln>
                <a:solidFill>
                  <a:prstClr val="white"/>
                </a:solidFill>
                <a:effectLst/>
                <a:uLnTx/>
                <a:uFillTx/>
                <a:latin typeface="Calibri"/>
                <a:ea typeface="+mn-ea"/>
                <a:cs typeface="+mn-cs"/>
              </a:rPr>
              <a:t>Chambre de commerce et d’industrie des Hauts-de-Seine</a:t>
            </a:r>
          </a:p>
        </p:txBody>
      </p:sp>
      <p:sp>
        <p:nvSpPr>
          <p:cNvPr id="15"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107333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U01">
    <p:spTree>
      <p:nvGrpSpPr>
        <p:cNvPr id="1" name=""/>
        <p:cNvGrpSpPr/>
        <p:nvPr/>
      </p:nvGrpSpPr>
      <p:grpSpPr>
        <a:xfrm>
          <a:off x="0" y="0"/>
          <a:ext cx="0" cy="0"/>
          <a:chOff x="0" y="0"/>
          <a:chExt cx="0" cy="0"/>
        </a:xfrm>
      </p:grpSpPr>
      <p:pic>
        <p:nvPicPr>
          <p:cNvPr id="11" name="Plato IDF∏VioletaStoimenova-IStock-GettyImages.jpeg" descr="Plato IDF∏VioletaStoimenova-IStock-GettyImages.jpeg"/>
          <p:cNvPicPr>
            <a:picLocks noChangeAspect="1"/>
          </p:cNvPicPr>
          <p:nvPr userDrawn="1"/>
        </p:nvPicPr>
        <p:blipFill rotWithShape="1">
          <a:blip r:embed="rId2"/>
          <a:srcRect l="23065"/>
          <a:stretch/>
        </p:blipFill>
        <p:spPr>
          <a:xfrm flipH="1">
            <a:off x="5467830" y="1251756"/>
            <a:ext cx="3667292" cy="3179473"/>
          </a:xfrm>
          <a:prstGeom prst="rect">
            <a:avLst/>
          </a:prstGeom>
          <a:ln w="12700">
            <a:miter lim="400000"/>
          </a:ln>
        </p:spPr>
      </p:pic>
      <p:pic>
        <p:nvPicPr>
          <p:cNvPr id="12" name="Image" descr="Image"/>
          <p:cNvPicPr>
            <a:picLocks noChangeAspect="1"/>
          </p:cNvPicPr>
          <p:nvPr userDrawn="1"/>
        </p:nvPicPr>
        <p:blipFill>
          <a:blip r:embed="rId3"/>
          <a:stretch>
            <a:fillRect/>
          </a:stretch>
        </p:blipFill>
        <p:spPr>
          <a:xfrm>
            <a:off x="0" y="171"/>
            <a:ext cx="9144000" cy="5143158"/>
          </a:xfrm>
          <a:prstGeom prst="rect">
            <a:avLst/>
          </a:prstGeom>
          <a:ln w="12700">
            <a:miter lim="400000"/>
          </a:ln>
        </p:spPr>
      </p:pic>
      <p:pic>
        <p:nvPicPr>
          <p:cNvPr id="17" name="Image" descr="Image"/>
          <p:cNvPicPr>
            <a:picLocks noChangeAspect="1"/>
          </p:cNvPicPr>
          <p:nvPr userDrawn="1"/>
        </p:nvPicPr>
        <p:blipFill>
          <a:blip r:embed="rId4"/>
          <a:stretch>
            <a:fillRect/>
          </a:stretch>
        </p:blipFill>
        <p:spPr>
          <a:xfrm>
            <a:off x="143336" y="4537506"/>
            <a:ext cx="352299" cy="514037"/>
          </a:xfrm>
          <a:prstGeom prst="rect">
            <a:avLst/>
          </a:prstGeom>
          <a:ln w="12700">
            <a:miter lim="400000"/>
          </a:ln>
        </p:spPr>
      </p:pic>
      <p:sp>
        <p:nvSpPr>
          <p:cNvPr id="19" name="TITRE DE CHAPITRE"/>
          <p:cNvSpPr txBox="1">
            <a:spLocks noGrp="1"/>
          </p:cNvSpPr>
          <p:nvPr>
            <p:ph type="title" hasCustomPrompt="1"/>
          </p:nvPr>
        </p:nvSpPr>
        <p:spPr>
          <a:xfrm>
            <a:off x="359999" y="1980002"/>
            <a:ext cx="6384343" cy="553999"/>
          </a:xfrm>
          <a:prstGeom prst="rect">
            <a:avLst/>
          </a:prstGeom>
        </p:spPr>
        <p:txBody>
          <a:bodyPr/>
          <a:lstStyle>
            <a:lvl1pPr>
              <a:defRPr>
                <a:solidFill>
                  <a:schemeClr val="bg1"/>
                </a:solidFill>
              </a:defRPr>
            </a:lvl1pPr>
          </a:lstStyle>
          <a:p>
            <a:r>
              <a:rPr dirty="0"/>
              <a:t>TITRE DE CHAPITRE</a:t>
            </a:r>
          </a:p>
        </p:txBody>
      </p:sp>
      <p:sp>
        <p:nvSpPr>
          <p:cNvPr id="21" name="Texte niveau 1…"/>
          <p:cNvSpPr txBox="1">
            <a:spLocks noGrp="1"/>
          </p:cNvSpPr>
          <p:nvPr>
            <p:ph type="body" sz="quarter" idx="1" hasCustomPrompt="1"/>
          </p:nvPr>
        </p:nvSpPr>
        <p:spPr>
          <a:xfrm>
            <a:off x="387705" y="714609"/>
            <a:ext cx="5786327" cy="300083"/>
          </a:xfrm>
          <a:prstGeom prst="rect">
            <a:avLst/>
          </a:prstGeom>
        </p:spPr>
        <p:txBody>
          <a:bodyPr/>
          <a:lstStyle>
            <a:lvl1pPr marL="0" indent="0">
              <a:lnSpc>
                <a:spcPct val="100000"/>
              </a:lnSpc>
              <a:spcBef>
                <a:spcPts val="0"/>
              </a:spcBef>
              <a:buSzTx/>
              <a:buFontTx/>
              <a:buNone/>
              <a:defRPr sz="1300" b="1" cap="all" spc="143" baseline="0">
                <a:solidFill>
                  <a:srgbClr val="FFFFFF"/>
                </a:solidFill>
              </a:defRPr>
            </a:lvl1pPr>
            <a:lvl2pPr marL="0" indent="257167">
              <a:lnSpc>
                <a:spcPct val="100000"/>
              </a:lnSpc>
              <a:spcBef>
                <a:spcPts val="0"/>
              </a:spcBef>
              <a:buSzTx/>
              <a:buFontTx/>
              <a:buNone/>
              <a:defRPr sz="1300" b="1" cap="all" spc="143" baseline="0">
                <a:solidFill>
                  <a:srgbClr val="FFFFFF"/>
                </a:solidFill>
              </a:defRPr>
            </a:lvl2pPr>
            <a:lvl3pPr marL="0" indent="514337">
              <a:lnSpc>
                <a:spcPct val="100000"/>
              </a:lnSpc>
              <a:spcBef>
                <a:spcPts val="0"/>
              </a:spcBef>
              <a:buSzTx/>
              <a:buFontTx/>
              <a:buNone/>
              <a:defRPr sz="1300" b="1" cap="all" spc="143" baseline="0">
                <a:solidFill>
                  <a:srgbClr val="FFFFFF"/>
                </a:solidFill>
              </a:defRPr>
            </a:lvl3pPr>
            <a:lvl4pPr marL="0" indent="771506">
              <a:lnSpc>
                <a:spcPct val="100000"/>
              </a:lnSpc>
              <a:spcBef>
                <a:spcPts val="0"/>
              </a:spcBef>
              <a:buSzTx/>
              <a:buFontTx/>
              <a:buNone/>
              <a:defRPr sz="1300" b="1" cap="all" spc="143" baseline="0">
                <a:solidFill>
                  <a:srgbClr val="FFFFFF"/>
                </a:solidFill>
              </a:defRPr>
            </a:lvl4pPr>
            <a:lvl5pPr marL="0" indent="1028675">
              <a:lnSpc>
                <a:spcPct val="100000"/>
              </a:lnSpc>
              <a:spcBef>
                <a:spcPts val="0"/>
              </a:spcBef>
              <a:buSzTx/>
              <a:buFontTx/>
              <a:buNone/>
              <a:defRPr sz="1300" b="1" cap="all" spc="143" baseline="0">
                <a:solidFill>
                  <a:srgbClr val="FFFFFF"/>
                </a:solidFill>
              </a:defRPr>
            </a:lvl5pPr>
          </a:lstStyle>
          <a:p>
            <a:r>
              <a:rPr dirty="0"/>
              <a:t>TITRE DE LA PRÉSENTATION</a:t>
            </a:r>
          </a:p>
          <a:p>
            <a:pPr lvl="1"/>
            <a:endParaRPr dirty="0"/>
          </a:p>
          <a:p>
            <a:pPr lvl="2"/>
            <a:endParaRPr dirty="0"/>
          </a:p>
          <a:p>
            <a:pPr lvl="3"/>
            <a:endParaRPr dirty="0"/>
          </a:p>
          <a:p>
            <a:pPr lvl="4"/>
            <a:endParaRPr dirty="0"/>
          </a:p>
        </p:txBody>
      </p:sp>
      <p:pic>
        <p:nvPicPr>
          <p:cNvPr id="23" name="Image" descr="Image"/>
          <p:cNvPicPr>
            <a:picLocks noChangeAspect="1"/>
          </p:cNvPicPr>
          <p:nvPr userDrawn="1"/>
        </p:nvPicPr>
        <p:blipFill>
          <a:blip r:embed="rId4"/>
          <a:stretch>
            <a:fillRect/>
          </a:stretch>
        </p:blipFill>
        <p:spPr>
          <a:xfrm>
            <a:off x="3246419" y="4741994"/>
            <a:ext cx="72003" cy="105058"/>
          </a:xfrm>
          <a:prstGeom prst="rect">
            <a:avLst/>
          </a:prstGeom>
          <a:ln w="12700">
            <a:miter lim="400000"/>
          </a:ln>
        </p:spPr>
      </p:pic>
      <p:pic>
        <p:nvPicPr>
          <p:cNvPr id="25" name="Image 24"/>
          <p:cNvPicPr>
            <a:picLocks noChangeAspect="1"/>
          </p:cNvPicPr>
          <p:nvPr userDrawn="1"/>
        </p:nvPicPr>
        <p:blipFill rotWithShape="1">
          <a:blip r:embed="rId5"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sp>
        <p:nvSpPr>
          <p:cNvPr id="26" name="Espace réservé de la date 3"/>
          <p:cNvSpPr txBox="1">
            <a:spLocks/>
          </p:cNvSpPr>
          <p:nvPr userDrawn="1"/>
        </p:nvSpPr>
        <p:spPr>
          <a:xfrm>
            <a:off x="3296159" y="4702568"/>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5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dirty="0">
                <a:ln>
                  <a:noFill/>
                </a:ln>
                <a:solidFill>
                  <a:prstClr val="white"/>
                </a:solidFill>
                <a:effectLst/>
                <a:uLnTx/>
                <a:uFillTx/>
                <a:latin typeface="Calibri"/>
                <a:ea typeface="+mn-ea"/>
                <a:cs typeface="+mn-cs"/>
              </a:rPr>
              <a:t>Chambre de commerce et d’industrie des Hauts-de-Seine</a:t>
            </a:r>
          </a:p>
        </p:txBody>
      </p:sp>
      <p:sp>
        <p:nvSpPr>
          <p:cNvPr id="14"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141544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14" name="Image" descr="Image"/>
          <p:cNvPicPr>
            <a:picLocks noChangeAspect="1"/>
          </p:cNvPicPr>
          <p:nvPr userDrawn="1"/>
        </p:nvPicPr>
        <p:blipFill>
          <a:blip r:embed="rId2"/>
          <a:stretch>
            <a:fillRect/>
          </a:stretch>
        </p:blipFill>
        <p:spPr>
          <a:xfrm>
            <a:off x="0" y="1255"/>
            <a:ext cx="9144000" cy="5140990"/>
          </a:xfrm>
          <a:prstGeom prst="rect">
            <a:avLst/>
          </a:prstGeom>
          <a:ln w="12700">
            <a:miter lim="400000"/>
          </a:ln>
        </p:spPr>
      </p:pic>
      <p:sp>
        <p:nvSpPr>
          <p:cNvPr id="27" name="Connecteur droit 12"/>
          <p:cNvSpPr/>
          <p:nvPr userDrawn="1"/>
        </p:nvSpPr>
        <p:spPr>
          <a:xfrm>
            <a:off x="539751" y="393700"/>
            <a:ext cx="1439863" cy="0"/>
          </a:xfrm>
          <a:prstGeom prst="line">
            <a:avLst/>
          </a:prstGeom>
          <a:ln w="12700">
            <a:solidFill>
              <a:srgbClr val="FFFFFF"/>
            </a:solidFill>
            <a:miter/>
          </a:ln>
        </p:spPr>
        <p:txBody>
          <a:bodyPr lIns="45719" rIns="45719"/>
          <a:lstStyle/>
          <a:p>
            <a:endParaRPr sz="1800"/>
          </a:p>
        </p:txBody>
      </p:sp>
      <p:sp>
        <p:nvSpPr>
          <p:cNvPr id="28" name="Texte niveau 1…"/>
          <p:cNvSpPr txBox="1">
            <a:spLocks noGrp="1"/>
          </p:cNvSpPr>
          <p:nvPr>
            <p:ph type="body" sz="quarter" idx="10" hasCustomPrompt="1"/>
          </p:nvPr>
        </p:nvSpPr>
        <p:spPr>
          <a:xfrm>
            <a:off x="539999" y="161999"/>
            <a:ext cx="3540179" cy="208418"/>
          </a:xfrm>
          <a:prstGeom prst="rect">
            <a:avLst/>
          </a:prstGeom>
        </p:spPr>
        <p:txBody>
          <a:bodyPr lIns="0" tIns="0" rIns="0" bIns="0"/>
          <a:lstStyle>
            <a:lvl1pPr marL="0" indent="0">
              <a:spcBef>
                <a:spcPts val="0"/>
              </a:spcBef>
              <a:buSzTx/>
              <a:buFontTx/>
              <a:buNone/>
              <a:defRPr sz="1000" b="1" cap="all" spc="200" baseline="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sp>
        <p:nvSpPr>
          <p:cNvPr id="29" name="Texte niveau 1…"/>
          <p:cNvSpPr txBox="1">
            <a:spLocks noGrp="1"/>
          </p:cNvSpPr>
          <p:nvPr>
            <p:ph type="body" sz="quarter" idx="24" hasCustomPrompt="1"/>
          </p:nvPr>
        </p:nvSpPr>
        <p:spPr>
          <a:xfrm>
            <a:off x="539751" y="420892"/>
            <a:ext cx="6930124" cy="221713"/>
          </a:xfrm>
          <a:prstGeom prst="rect">
            <a:avLst/>
          </a:prstGeom>
        </p:spPr>
        <p:txBody>
          <a:bodyPr lIns="0" tIns="0" rIns="0" bIns="0" anchor="b">
            <a:normAutofit/>
          </a:bodyPr>
          <a:lstStyle>
            <a:lvl1pPr marL="0" indent="0">
              <a:spcBef>
                <a:spcPts val="0"/>
              </a:spcBef>
              <a:buSzTx/>
              <a:buFontTx/>
              <a:buNone/>
              <a:defRPr sz="1300" b="1" cap="all" spc="200" baseline="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pic>
        <p:nvPicPr>
          <p:cNvPr id="30" name="Imag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6889" y="4651133"/>
            <a:ext cx="1553063" cy="326019"/>
          </a:xfrm>
          <a:prstGeom prst="rect">
            <a:avLst/>
          </a:prstGeom>
        </p:spPr>
      </p:pic>
      <p:pic>
        <p:nvPicPr>
          <p:cNvPr id="15" name="Image" descr="Image"/>
          <p:cNvPicPr>
            <a:picLocks noChangeAspect="1"/>
          </p:cNvPicPr>
          <p:nvPr userDrawn="1"/>
        </p:nvPicPr>
        <p:blipFill>
          <a:blip r:embed="rId4"/>
          <a:stretch>
            <a:fillRect/>
          </a:stretch>
        </p:blipFill>
        <p:spPr>
          <a:xfrm>
            <a:off x="143336" y="4537506"/>
            <a:ext cx="352299" cy="514037"/>
          </a:xfrm>
          <a:prstGeom prst="rect">
            <a:avLst/>
          </a:prstGeom>
          <a:ln w="12700">
            <a:miter lim="400000"/>
          </a:ln>
        </p:spPr>
      </p:pic>
      <p:pic>
        <p:nvPicPr>
          <p:cNvPr id="19" name="Image" descr="Image"/>
          <p:cNvPicPr>
            <a:picLocks noChangeAspect="1"/>
          </p:cNvPicPr>
          <p:nvPr userDrawn="1"/>
        </p:nvPicPr>
        <p:blipFill>
          <a:blip r:embed="rId5"/>
          <a:stretch>
            <a:fillRect/>
          </a:stretch>
        </p:blipFill>
        <p:spPr>
          <a:xfrm>
            <a:off x="3263900" y="4749800"/>
            <a:ext cx="76200" cy="76200"/>
          </a:xfrm>
          <a:prstGeom prst="rect">
            <a:avLst/>
          </a:prstGeom>
          <a:ln w="12700">
            <a:miter lim="400000"/>
          </a:ln>
        </p:spPr>
      </p:pic>
      <p:sp>
        <p:nvSpPr>
          <p:cNvPr id="20" name="Espace réservé de la date 3"/>
          <p:cNvSpPr txBox="1">
            <a:spLocks/>
          </p:cNvSpPr>
          <p:nvPr userDrawn="1"/>
        </p:nvSpPr>
        <p:spPr>
          <a:xfrm>
            <a:off x="3296159" y="4698172"/>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00" b="0" i="0" u="none" strike="noStrike" kern="1200" cap="none" spc="0" normalizeH="0" baseline="0" noProof="0" smtClean="0">
                <a:ln>
                  <a:noFill/>
                </a:ln>
                <a:solidFill>
                  <a:srgbClr val="1D254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srgbClr val="1D2545"/>
              </a:solidFill>
              <a:effectLst/>
              <a:uLnTx/>
              <a:uFillTx/>
              <a:latin typeface="Calibri"/>
              <a:ea typeface="+mn-ea"/>
              <a:cs typeface="+mn-cs"/>
            </a:endParaRPr>
          </a:p>
        </p:txBody>
      </p:sp>
      <p:sp>
        <p:nvSpPr>
          <p:cNvPr id="21"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1D2545"/>
                </a:solidFill>
                <a:effectLst/>
                <a:uLnTx/>
                <a:uFillTx/>
                <a:latin typeface="Calibri"/>
                <a:ea typeface="+mn-ea"/>
                <a:cs typeface="+mn-cs"/>
              </a:rPr>
              <a:t>Chambre de commerce et d’industrie des Hauts-de-Seine</a:t>
            </a:r>
          </a:p>
        </p:txBody>
      </p:sp>
      <p:sp>
        <p:nvSpPr>
          <p:cNvPr id="22" name="Espace réservé du texte 2"/>
          <p:cNvSpPr>
            <a:spLocks noGrp="1"/>
          </p:cNvSpPr>
          <p:nvPr>
            <p:ph type="body" sz="quarter" idx="25" hasCustomPrompt="1"/>
          </p:nvPr>
        </p:nvSpPr>
        <p:spPr>
          <a:xfrm>
            <a:off x="479419" y="1298223"/>
            <a:ext cx="8145180" cy="302984"/>
          </a:xfrm>
          <a:prstGeom prst="rect">
            <a:avLst/>
          </a:prstGeom>
        </p:spPr>
        <p:txBody>
          <a:bodyPr>
            <a:normAutofit/>
          </a:bodyPr>
          <a:lstStyle>
            <a:lvl1pPr marL="0" indent="0" defTabSz="514337">
              <a:lnSpc>
                <a:spcPct val="70000"/>
              </a:lnSpc>
              <a:spcBef>
                <a:spcPts val="500"/>
              </a:spcBef>
              <a:buNone/>
              <a:defRPr sz="2000" b="0" baseline="0">
                <a:solidFill>
                  <a:srgbClr val="2AA3DB"/>
                </a:solidFill>
              </a:defRPr>
            </a:lvl1pPr>
          </a:lstStyle>
          <a:p>
            <a:pPr defTabSz="514337">
              <a:lnSpc>
                <a:spcPct val="70000"/>
              </a:lnSpc>
              <a:spcBef>
                <a:spcPts val="500"/>
              </a:spcBef>
              <a:defRPr b="1">
                <a:solidFill>
                  <a:srgbClr val="2AA3DB"/>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23" name="Espace réservé du texte 2"/>
          <p:cNvSpPr>
            <a:spLocks noGrp="1"/>
          </p:cNvSpPr>
          <p:nvPr>
            <p:ph type="body" sz="quarter" idx="26" hasCustomPrompt="1"/>
          </p:nvPr>
        </p:nvSpPr>
        <p:spPr>
          <a:xfrm>
            <a:off x="479419" y="1735893"/>
            <a:ext cx="8145180" cy="2358736"/>
          </a:xfrm>
          <a:prstGeom prst="rect">
            <a:avLst/>
          </a:prstGeom>
        </p:spPr>
        <p:txBody>
          <a:bodyPr>
            <a:normAutofit/>
          </a:bodyPr>
          <a:lstStyle>
            <a:lvl1pPr marL="0" indent="0" defTabSz="514337">
              <a:lnSpc>
                <a:spcPct val="70000"/>
              </a:lnSpc>
              <a:spcBef>
                <a:spcPts val="500"/>
              </a:spcBef>
              <a:buNone/>
              <a:defRPr sz="1400" b="0" baseline="0">
                <a:solidFill>
                  <a:srgbClr val="161B33"/>
                </a:solidFill>
              </a:defRPr>
            </a:lvl1pPr>
          </a:lstStyle>
          <a:p>
            <a:pPr defTabSz="514337">
              <a:lnSpc>
                <a:spcPct val="70000"/>
              </a:lnSpc>
              <a:spcBef>
                <a:spcPts val="500"/>
              </a:spcBef>
              <a:defRPr sz="1400">
                <a:solidFill>
                  <a:srgbClr val="1D2545"/>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31"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344358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18" name="Image" descr="Image"/>
          <p:cNvPicPr>
            <a:picLocks noChangeAspect="1"/>
          </p:cNvPicPr>
          <p:nvPr userDrawn="1"/>
        </p:nvPicPr>
        <p:blipFill>
          <a:blip r:embed="rId2"/>
          <a:stretch>
            <a:fillRect/>
          </a:stretch>
        </p:blipFill>
        <p:spPr>
          <a:xfrm>
            <a:off x="0" y="171"/>
            <a:ext cx="9144000" cy="5143158"/>
          </a:xfrm>
          <a:prstGeom prst="rect">
            <a:avLst/>
          </a:prstGeom>
          <a:ln w="12700">
            <a:miter lim="400000"/>
          </a:ln>
        </p:spPr>
      </p:pic>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pic>
        <p:nvPicPr>
          <p:cNvPr id="19" name="Image" descr="Image"/>
          <p:cNvPicPr>
            <a:picLocks noChangeAspect="1"/>
          </p:cNvPicPr>
          <p:nvPr userDrawn="1"/>
        </p:nvPicPr>
        <p:blipFill>
          <a:blip r:embed="rId4"/>
          <a:stretch>
            <a:fillRect/>
          </a:stretch>
        </p:blipFill>
        <p:spPr>
          <a:xfrm>
            <a:off x="143336" y="4537506"/>
            <a:ext cx="352299" cy="514037"/>
          </a:xfrm>
          <a:prstGeom prst="rect">
            <a:avLst/>
          </a:prstGeom>
          <a:ln w="12700">
            <a:miter lim="400000"/>
          </a:ln>
        </p:spPr>
      </p:pic>
      <p:pic>
        <p:nvPicPr>
          <p:cNvPr id="21" name="Image" descr="Image"/>
          <p:cNvPicPr>
            <a:picLocks noChangeAspect="1"/>
          </p:cNvPicPr>
          <p:nvPr userDrawn="1"/>
        </p:nvPicPr>
        <p:blipFill>
          <a:blip r:embed="rId4"/>
          <a:stretch>
            <a:fillRect/>
          </a:stretch>
        </p:blipFill>
        <p:spPr>
          <a:xfrm>
            <a:off x="3246419" y="4741994"/>
            <a:ext cx="72003" cy="105058"/>
          </a:xfrm>
          <a:prstGeom prst="rect">
            <a:avLst/>
          </a:prstGeom>
          <a:ln w="12700">
            <a:miter lim="400000"/>
          </a:ln>
        </p:spPr>
      </p:pic>
      <p:sp>
        <p:nvSpPr>
          <p:cNvPr id="22" name="Espace réservé de la date 3"/>
          <p:cNvSpPr txBox="1">
            <a:spLocks/>
          </p:cNvSpPr>
          <p:nvPr userDrawn="1"/>
        </p:nvSpPr>
        <p:spPr>
          <a:xfrm>
            <a:off x="3296159" y="4702568"/>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5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none" spc="0" normalizeH="0" baseline="0" noProof="0" dirty="0">
                <a:ln>
                  <a:noFill/>
                </a:ln>
                <a:solidFill>
                  <a:prstClr val="white"/>
                </a:solidFill>
                <a:effectLst/>
                <a:uLnTx/>
                <a:uFillTx/>
                <a:latin typeface="Calibri"/>
                <a:ea typeface="+mn-ea"/>
                <a:cs typeface="+mn-cs"/>
              </a:rPr>
              <a:t>Chambre de commerce et d’industrie des Hauts-de-Seine</a:t>
            </a:r>
          </a:p>
        </p:txBody>
      </p:sp>
      <p:sp>
        <p:nvSpPr>
          <p:cNvPr id="24" name="TITRE DE CHAPITRE"/>
          <p:cNvSpPr txBox="1">
            <a:spLocks noGrp="1"/>
          </p:cNvSpPr>
          <p:nvPr>
            <p:ph type="title" hasCustomPrompt="1"/>
          </p:nvPr>
        </p:nvSpPr>
        <p:spPr>
          <a:xfrm>
            <a:off x="359999" y="1980002"/>
            <a:ext cx="6384343" cy="553999"/>
          </a:xfrm>
          <a:prstGeom prst="rect">
            <a:avLst/>
          </a:prstGeom>
        </p:spPr>
        <p:txBody>
          <a:bodyPr/>
          <a:lstStyle>
            <a:lvl1pPr>
              <a:defRPr>
                <a:solidFill>
                  <a:schemeClr val="bg1"/>
                </a:solidFill>
              </a:defRPr>
            </a:lvl1pPr>
          </a:lstStyle>
          <a:p>
            <a:r>
              <a:rPr dirty="0"/>
              <a:t>TITRE DE CHAPITRE</a:t>
            </a:r>
          </a:p>
        </p:txBody>
      </p:sp>
      <p:sp>
        <p:nvSpPr>
          <p:cNvPr id="25" name="Texte niveau 1…"/>
          <p:cNvSpPr txBox="1">
            <a:spLocks noGrp="1"/>
          </p:cNvSpPr>
          <p:nvPr>
            <p:ph type="body" sz="quarter" idx="1" hasCustomPrompt="1"/>
          </p:nvPr>
        </p:nvSpPr>
        <p:spPr>
          <a:xfrm>
            <a:off x="387705" y="714609"/>
            <a:ext cx="5786327" cy="300083"/>
          </a:xfrm>
          <a:prstGeom prst="rect">
            <a:avLst/>
          </a:prstGeom>
        </p:spPr>
        <p:txBody>
          <a:bodyPr/>
          <a:lstStyle>
            <a:lvl1pPr marL="0" indent="0">
              <a:lnSpc>
                <a:spcPct val="100000"/>
              </a:lnSpc>
              <a:spcBef>
                <a:spcPts val="0"/>
              </a:spcBef>
              <a:buSzTx/>
              <a:buFontTx/>
              <a:buNone/>
              <a:defRPr sz="1300" b="1" cap="all" spc="143" baseline="0">
                <a:solidFill>
                  <a:srgbClr val="FFFFFF"/>
                </a:solidFill>
              </a:defRPr>
            </a:lvl1pPr>
            <a:lvl2pPr marL="0" indent="257167">
              <a:lnSpc>
                <a:spcPct val="100000"/>
              </a:lnSpc>
              <a:spcBef>
                <a:spcPts val="0"/>
              </a:spcBef>
              <a:buSzTx/>
              <a:buFontTx/>
              <a:buNone/>
              <a:defRPr sz="1300" b="1" cap="all" spc="143" baseline="0">
                <a:solidFill>
                  <a:srgbClr val="FFFFFF"/>
                </a:solidFill>
              </a:defRPr>
            </a:lvl2pPr>
            <a:lvl3pPr marL="0" indent="514337">
              <a:lnSpc>
                <a:spcPct val="100000"/>
              </a:lnSpc>
              <a:spcBef>
                <a:spcPts val="0"/>
              </a:spcBef>
              <a:buSzTx/>
              <a:buFontTx/>
              <a:buNone/>
              <a:defRPr sz="1300" b="1" cap="all" spc="143" baseline="0">
                <a:solidFill>
                  <a:srgbClr val="FFFFFF"/>
                </a:solidFill>
              </a:defRPr>
            </a:lvl3pPr>
            <a:lvl4pPr marL="0" indent="771506">
              <a:lnSpc>
                <a:spcPct val="100000"/>
              </a:lnSpc>
              <a:spcBef>
                <a:spcPts val="0"/>
              </a:spcBef>
              <a:buSzTx/>
              <a:buFontTx/>
              <a:buNone/>
              <a:defRPr sz="1300" b="1" cap="all" spc="143" baseline="0">
                <a:solidFill>
                  <a:srgbClr val="FFFFFF"/>
                </a:solidFill>
              </a:defRPr>
            </a:lvl4pPr>
            <a:lvl5pPr marL="0" indent="1028675">
              <a:lnSpc>
                <a:spcPct val="100000"/>
              </a:lnSpc>
              <a:spcBef>
                <a:spcPts val="0"/>
              </a:spcBef>
              <a:buSzTx/>
              <a:buFontTx/>
              <a:buNone/>
              <a:defRPr sz="1300" b="1" cap="all" spc="143" baseline="0">
                <a:solidFill>
                  <a:srgbClr val="FFFFFF"/>
                </a:solidFill>
              </a:defRPr>
            </a:lvl5pPr>
          </a:lstStyle>
          <a:p>
            <a:r>
              <a:t>TITRE DE LA PRÉSENTATION</a:t>
            </a:r>
          </a:p>
          <a:p>
            <a:pPr lvl="1"/>
            <a:endParaRPr/>
          </a:p>
          <a:p>
            <a:pPr lvl="2"/>
            <a:endParaRPr/>
          </a:p>
          <a:p>
            <a:pPr lvl="3"/>
            <a:endParaRPr/>
          </a:p>
          <a:p>
            <a:pPr lvl="4"/>
            <a:endParaRPr/>
          </a:p>
        </p:txBody>
      </p:sp>
      <p:sp>
        <p:nvSpPr>
          <p:cNvPr id="27"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21980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02">
    <p:spTree>
      <p:nvGrpSpPr>
        <p:cNvPr id="1" name=""/>
        <p:cNvGrpSpPr/>
        <p:nvPr/>
      </p:nvGrpSpPr>
      <p:grpSpPr>
        <a:xfrm>
          <a:off x="0" y="0"/>
          <a:ext cx="0" cy="0"/>
          <a:chOff x="0" y="0"/>
          <a:chExt cx="0" cy="0"/>
        </a:xfrm>
      </p:grpSpPr>
      <p:pic>
        <p:nvPicPr>
          <p:cNvPr id="31" name="Image" descr="Image"/>
          <p:cNvPicPr>
            <a:picLocks noChangeAspect="1"/>
          </p:cNvPicPr>
          <p:nvPr userDrawn="1"/>
        </p:nvPicPr>
        <p:blipFill>
          <a:blip r:embed="rId2"/>
          <a:stretch>
            <a:fillRect/>
          </a:stretch>
        </p:blipFill>
        <p:spPr>
          <a:xfrm>
            <a:off x="0" y="1255"/>
            <a:ext cx="9144000" cy="5140990"/>
          </a:xfrm>
          <a:prstGeom prst="rect">
            <a:avLst/>
          </a:prstGeom>
          <a:ln w="12700">
            <a:miter lim="400000"/>
          </a:ln>
        </p:spPr>
      </p:pic>
      <p:pic>
        <p:nvPicPr>
          <p:cNvPr id="15" name="Image" descr="Image"/>
          <p:cNvPicPr>
            <a:picLocks noChangeAspect="1"/>
          </p:cNvPicPr>
          <p:nvPr userDrawn="1"/>
        </p:nvPicPr>
        <p:blipFill>
          <a:blip r:embed="rId3"/>
          <a:stretch>
            <a:fillRect/>
          </a:stretch>
        </p:blipFill>
        <p:spPr>
          <a:xfrm>
            <a:off x="143336" y="4537506"/>
            <a:ext cx="352299" cy="514037"/>
          </a:xfrm>
          <a:prstGeom prst="rect">
            <a:avLst/>
          </a:prstGeom>
          <a:ln w="12700">
            <a:miter lim="400000"/>
          </a:ln>
        </p:spPr>
      </p:pic>
      <p:pic>
        <p:nvPicPr>
          <p:cNvPr id="24" name="Image" descr="Image"/>
          <p:cNvPicPr>
            <a:picLocks noChangeAspect="1"/>
          </p:cNvPicPr>
          <p:nvPr userDrawn="1"/>
        </p:nvPicPr>
        <p:blipFill>
          <a:blip r:embed="rId4"/>
          <a:stretch>
            <a:fillRect/>
          </a:stretch>
        </p:blipFill>
        <p:spPr>
          <a:xfrm>
            <a:off x="3263900" y="4749800"/>
            <a:ext cx="76200" cy="76200"/>
          </a:xfrm>
          <a:prstGeom prst="rect">
            <a:avLst/>
          </a:prstGeom>
          <a:ln w="12700">
            <a:miter lim="400000"/>
          </a:ln>
        </p:spPr>
      </p:pic>
      <p:pic>
        <p:nvPicPr>
          <p:cNvPr id="25" name="Imag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06889" y="4651133"/>
            <a:ext cx="1553063" cy="326019"/>
          </a:xfrm>
          <a:prstGeom prst="rect">
            <a:avLst/>
          </a:prstGeom>
        </p:spPr>
      </p:pic>
      <p:sp>
        <p:nvSpPr>
          <p:cNvPr id="26" name="Espace réservé de la date 3"/>
          <p:cNvSpPr txBox="1">
            <a:spLocks/>
          </p:cNvSpPr>
          <p:nvPr userDrawn="1"/>
        </p:nvSpPr>
        <p:spPr>
          <a:xfrm>
            <a:off x="3296159" y="4698172"/>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00" b="0" i="0" u="none" strike="noStrike" kern="1200" cap="none" spc="0" normalizeH="0" baseline="0" noProof="0" smtClean="0">
                <a:ln>
                  <a:noFill/>
                </a:ln>
                <a:solidFill>
                  <a:srgbClr val="1D254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srgbClr val="1D2545"/>
              </a:solidFill>
              <a:effectLst/>
              <a:uLnTx/>
              <a:uFillTx/>
              <a:latin typeface="Calibri"/>
              <a:ea typeface="+mn-ea"/>
              <a:cs typeface="+mn-cs"/>
            </a:endParaRPr>
          </a:p>
        </p:txBody>
      </p:sp>
      <p:sp>
        <p:nvSpPr>
          <p:cNvPr id="27"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1D2545"/>
                </a:solidFill>
                <a:effectLst/>
                <a:uLnTx/>
                <a:uFillTx/>
                <a:latin typeface="Calibri"/>
                <a:ea typeface="+mn-ea"/>
                <a:cs typeface="+mn-cs"/>
              </a:rPr>
              <a:t>Chambre de commerce et d’industrie des Hauts-de-Seine</a:t>
            </a:r>
          </a:p>
        </p:txBody>
      </p:sp>
      <p:sp>
        <p:nvSpPr>
          <p:cNvPr id="28" name="Connecteur droit 27"/>
          <p:cNvSpPr/>
          <p:nvPr userDrawn="1"/>
        </p:nvSpPr>
        <p:spPr>
          <a:xfrm>
            <a:off x="539751" y="393700"/>
            <a:ext cx="1439863" cy="0"/>
          </a:xfrm>
          <a:prstGeom prst="line">
            <a:avLst/>
          </a:prstGeom>
          <a:ln w="12700">
            <a:solidFill>
              <a:srgbClr val="FFFFFF"/>
            </a:solidFill>
            <a:miter/>
          </a:ln>
        </p:spPr>
        <p:txBody>
          <a:bodyPr lIns="45719" rIns="45719"/>
          <a:lstStyle/>
          <a:p>
            <a:endParaRPr sz="1800"/>
          </a:p>
        </p:txBody>
      </p:sp>
      <p:sp>
        <p:nvSpPr>
          <p:cNvPr id="29" name="Texte niveau 1…"/>
          <p:cNvSpPr txBox="1">
            <a:spLocks noGrp="1"/>
          </p:cNvSpPr>
          <p:nvPr>
            <p:ph type="body" sz="quarter" idx="1" hasCustomPrompt="1"/>
          </p:nvPr>
        </p:nvSpPr>
        <p:spPr>
          <a:xfrm>
            <a:off x="539999" y="161999"/>
            <a:ext cx="3540179" cy="208418"/>
          </a:xfrm>
          <a:prstGeom prst="rect">
            <a:avLst/>
          </a:prstGeom>
        </p:spPr>
        <p:txBody>
          <a:bodyPr lIns="0" tIns="0" rIns="0" bIns="0"/>
          <a:lstStyle>
            <a:lvl1pPr marL="0" indent="0">
              <a:spcBef>
                <a:spcPts val="0"/>
              </a:spcBef>
              <a:buSzTx/>
              <a:buFontTx/>
              <a:buNone/>
              <a:defRPr sz="1000" b="1" cap="all" spc="200" baseline="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sp>
        <p:nvSpPr>
          <p:cNvPr id="30" name="Texte niveau 1…"/>
          <p:cNvSpPr txBox="1">
            <a:spLocks noGrp="1"/>
          </p:cNvSpPr>
          <p:nvPr>
            <p:ph type="body" sz="quarter" idx="24" hasCustomPrompt="1"/>
          </p:nvPr>
        </p:nvSpPr>
        <p:spPr>
          <a:xfrm>
            <a:off x="539751" y="420892"/>
            <a:ext cx="6930124" cy="221713"/>
          </a:xfrm>
          <a:prstGeom prst="rect">
            <a:avLst/>
          </a:prstGeom>
        </p:spPr>
        <p:txBody>
          <a:bodyPr lIns="0" tIns="0" rIns="0" bIns="0" anchor="b">
            <a:normAutofit/>
          </a:bodyPr>
          <a:lstStyle>
            <a:lvl1pPr marL="0" indent="0">
              <a:spcBef>
                <a:spcPts val="0"/>
              </a:spcBef>
              <a:buSzTx/>
              <a:buFontTx/>
              <a:buNone/>
              <a:defRPr sz="1300" b="1" cap="all" spc="200" baseline="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pic>
        <p:nvPicPr>
          <p:cNvPr id="32" name="Image" descr="Image"/>
          <p:cNvPicPr>
            <a:picLocks noChangeAspect="1"/>
          </p:cNvPicPr>
          <p:nvPr userDrawn="1"/>
        </p:nvPicPr>
        <p:blipFill>
          <a:blip r:embed="rId6"/>
          <a:stretch>
            <a:fillRect/>
          </a:stretch>
        </p:blipFill>
        <p:spPr>
          <a:xfrm>
            <a:off x="-12952" y="1118120"/>
            <a:ext cx="518664" cy="1038506"/>
          </a:xfrm>
          <a:prstGeom prst="rect">
            <a:avLst/>
          </a:prstGeom>
          <a:ln w="12700">
            <a:miter lim="400000"/>
          </a:ln>
        </p:spPr>
      </p:pic>
      <p:sp>
        <p:nvSpPr>
          <p:cNvPr id="14" name="Espace réservé du texte 2"/>
          <p:cNvSpPr>
            <a:spLocks noGrp="1"/>
          </p:cNvSpPr>
          <p:nvPr>
            <p:ph type="body" sz="quarter" idx="25" hasCustomPrompt="1"/>
          </p:nvPr>
        </p:nvSpPr>
        <p:spPr>
          <a:xfrm>
            <a:off x="658794" y="1298223"/>
            <a:ext cx="8145180" cy="302984"/>
          </a:xfrm>
          <a:prstGeom prst="rect">
            <a:avLst/>
          </a:prstGeom>
        </p:spPr>
        <p:txBody>
          <a:bodyPr>
            <a:normAutofit/>
          </a:bodyPr>
          <a:lstStyle>
            <a:lvl1pPr marL="0" indent="0" defTabSz="514337">
              <a:lnSpc>
                <a:spcPct val="70000"/>
              </a:lnSpc>
              <a:spcBef>
                <a:spcPts val="500"/>
              </a:spcBef>
              <a:buNone/>
              <a:defRPr sz="2000" b="0" baseline="0">
                <a:solidFill>
                  <a:srgbClr val="2AA3DB"/>
                </a:solidFill>
              </a:defRPr>
            </a:lvl1pPr>
          </a:lstStyle>
          <a:p>
            <a:pPr defTabSz="514337">
              <a:lnSpc>
                <a:spcPct val="70000"/>
              </a:lnSpc>
              <a:spcBef>
                <a:spcPts val="500"/>
              </a:spcBef>
              <a:defRPr b="1">
                <a:solidFill>
                  <a:srgbClr val="2AA3DB"/>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16" name="Espace réservé du texte 2"/>
          <p:cNvSpPr>
            <a:spLocks noGrp="1"/>
          </p:cNvSpPr>
          <p:nvPr>
            <p:ph type="body" sz="quarter" idx="26" hasCustomPrompt="1"/>
          </p:nvPr>
        </p:nvSpPr>
        <p:spPr>
          <a:xfrm>
            <a:off x="658794" y="1735893"/>
            <a:ext cx="8145180" cy="2358736"/>
          </a:xfrm>
          <a:prstGeom prst="rect">
            <a:avLst/>
          </a:prstGeom>
        </p:spPr>
        <p:txBody>
          <a:bodyPr>
            <a:normAutofit/>
          </a:bodyPr>
          <a:lstStyle>
            <a:lvl1pPr marL="0" indent="0" defTabSz="514337">
              <a:lnSpc>
                <a:spcPct val="70000"/>
              </a:lnSpc>
              <a:spcBef>
                <a:spcPts val="500"/>
              </a:spcBef>
              <a:buNone/>
              <a:defRPr sz="1400" b="0" baseline="0">
                <a:solidFill>
                  <a:srgbClr val="161B33"/>
                </a:solidFill>
              </a:defRPr>
            </a:lvl1pPr>
          </a:lstStyle>
          <a:p>
            <a:pPr defTabSz="514337">
              <a:lnSpc>
                <a:spcPct val="70000"/>
              </a:lnSpc>
              <a:spcBef>
                <a:spcPts val="500"/>
              </a:spcBef>
              <a:defRPr sz="1400">
                <a:solidFill>
                  <a:srgbClr val="1D2545"/>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18"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76003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1" name="ONS∏Johnny Greig-IStock-GettyImages-488824904.jpeg" descr="ONS∏Johnny Greig-IStock-GettyImages-488824904.jpeg"/>
          <p:cNvPicPr>
            <a:picLocks noChangeAspect="1"/>
          </p:cNvPicPr>
          <p:nvPr userDrawn="1"/>
        </p:nvPicPr>
        <p:blipFill rotWithShape="1">
          <a:blip r:embed="rId2"/>
          <a:srcRect r="43266"/>
          <a:stretch/>
        </p:blipFill>
        <p:spPr>
          <a:xfrm>
            <a:off x="6222967" y="772556"/>
            <a:ext cx="2903278" cy="3415613"/>
          </a:xfrm>
          <a:prstGeom prst="rect">
            <a:avLst/>
          </a:prstGeom>
          <a:ln w="12700">
            <a:miter lim="400000"/>
          </a:ln>
        </p:spPr>
      </p:pic>
      <p:pic>
        <p:nvPicPr>
          <p:cNvPr id="23" name="Image" descr="Image"/>
          <p:cNvPicPr>
            <a:picLocks noChangeAspect="1"/>
          </p:cNvPicPr>
          <p:nvPr userDrawn="1"/>
        </p:nvPicPr>
        <p:blipFill>
          <a:blip r:embed="rId3"/>
          <a:stretch>
            <a:fillRect/>
          </a:stretch>
        </p:blipFill>
        <p:spPr>
          <a:xfrm>
            <a:off x="0" y="171"/>
            <a:ext cx="9144000" cy="5143158"/>
          </a:xfrm>
          <a:prstGeom prst="rect">
            <a:avLst/>
          </a:prstGeom>
          <a:ln w="12700">
            <a:miter lim="400000"/>
          </a:ln>
        </p:spPr>
      </p:pic>
      <p:sp>
        <p:nvSpPr>
          <p:cNvPr id="22" name="Connecteur droit 20"/>
          <p:cNvSpPr/>
          <p:nvPr userDrawn="1"/>
        </p:nvSpPr>
        <p:spPr>
          <a:xfrm>
            <a:off x="539750" y="393700"/>
            <a:ext cx="1439863" cy="0"/>
          </a:xfrm>
          <a:prstGeom prst="line">
            <a:avLst/>
          </a:prstGeom>
          <a:ln w="12700">
            <a:solidFill>
              <a:srgbClr val="FFFFFF"/>
            </a:solidFill>
            <a:miter/>
          </a:ln>
        </p:spPr>
        <p:txBody>
          <a:bodyPr lIns="45719" rIns="45719"/>
          <a:lstStyle/>
          <a:p>
            <a:endParaRPr/>
          </a:p>
        </p:txBody>
      </p:sp>
      <p:pic>
        <p:nvPicPr>
          <p:cNvPr id="8" name="Image" descr="Image"/>
          <p:cNvPicPr>
            <a:picLocks noChangeAspect="1"/>
          </p:cNvPicPr>
          <p:nvPr userDrawn="1"/>
        </p:nvPicPr>
        <p:blipFill>
          <a:blip r:embed="rId4"/>
          <a:stretch>
            <a:fillRect/>
          </a:stretch>
        </p:blipFill>
        <p:spPr>
          <a:xfrm>
            <a:off x="143336" y="4537506"/>
            <a:ext cx="352299" cy="514037"/>
          </a:xfrm>
          <a:prstGeom prst="rect">
            <a:avLst/>
          </a:prstGeom>
          <a:ln w="12700">
            <a:miter lim="400000"/>
          </a:ln>
        </p:spPr>
      </p:pic>
      <p:pic>
        <p:nvPicPr>
          <p:cNvPr id="11" name="Image" descr="Image"/>
          <p:cNvPicPr>
            <a:picLocks noChangeAspect="1"/>
          </p:cNvPicPr>
          <p:nvPr userDrawn="1"/>
        </p:nvPicPr>
        <p:blipFill>
          <a:blip r:embed="rId5"/>
          <a:stretch>
            <a:fillRect/>
          </a:stretch>
        </p:blipFill>
        <p:spPr>
          <a:xfrm>
            <a:off x="3263900" y="4749800"/>
            <a:ext cx="76200" cy="76200"/>
          </a:xfrm>
          <a:prstGeom prst="rect">
            <a:avLst/>
          </a:prstGeom>
          <a:ln w="12700">
            <a:miter lim="400000"/>
          </a:ln>
        </p:spPr>
      </p:pic>
      <p:pic>
        <p:nvPicPr>
          <p:cNvPr id="12" name="Imag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sp>
        <p:nvSpPr>
          <p:cNvPr id="13" name="Espace réservé de la date 3"/>
          <p:cNvSpPr txBox="1">
            <a:spLocks/>
          </p:cNvSpPr>
          <p:nvPr userDrawn="1"/>
        </p:nvSpPr>
        <p:spPr>
          <a:xfrm>
            <a:off x="3296159" y="4698172"/>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00" b="0" i="0" u="none" strike="noStrike" kern="1200" cap="none" spc="0" normalizeH="0" baseline="0" noProof="0" smtClean="0">
                <a:ln>
                  <a:noFill/>
                </a:ln>
                <a:solidFill>
                  <a:srgbClr val="1D254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srgbClr val="1D2545"/>
              </a:solidFill>
              <a:effectLst/>
              <a:uLnTx/>
              <a:uFillTx/>
              <a:latin typeface="Calibri"/>
              <a:ea typeface="+mn-ea"/>
              <a:cs typeface="+mn-cs"/>
            </a:endParaRPr>
          </a:p>
        </p:txBody>
      </p:sp>
      <p:sp>
        <p:nvSpPr>
          <p:cNvPr id="14"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1D2545"/>
                </a:solidFill>
                <a:effectLst/>
                <a:uLnTx/>
                <a:uFillTx/>
                <a:latin typeface="Calibri"/>
                <a:ea typeface="+mn-ea"/>
                <a:cs typeface="+mn-cs"/>
              </a:rPr>
              <a:t>Chambre de commerce et d’industrie des Hauts-de-Seine</a:t>
            </a:r>
          </a:p>
        </p:txBody>
      </p:sp>
      <p:sp>
        <p:nvSpPr>
          <p:cNvPr id="15" name="Connecteur droit 12"/>
          <p:cNvSpPr/>
          <p:nvPr userDrawn="1"/>
        </p:nvSpPr>
        <p:spPr>
          <a:xfrm>
            <a:off x="539751" y="393700"/>
            <a:ext cx="1439863" cy="0"/>
          </a:xfrm>
          <a:prstGeom prst="line">
            <a:avLst/>
          </a:prstGeom>
          <a:ln w="12700">
            <a:solidFill>
              <a:srgbClr val="FFFFFF"/>
            </a:solidFill>
            <a:miter/>
          </a:ln>
        </p:spPr>
        <p:txBody>
          <a:bodyPr lIns="45719" rIns="45719"/>
          <a:lstStyle/>
          <a:p>
            <a:endParaRPr sz="1800"/>
          </a:p>
        </p:txBody>
      </p:sp>
      <p:sp>
        <p:nvSpPr>
          <p:cNvPr id="16" name="Texte niveau 1…"/>
          <p:cNvSpPr txBox="1">
            <a:spLocks noGrp="1"/>
          </p:cNvSpPr>
          <p:nvPr>
            <p:ph type="body" sz="quarter" idx="1" hasCustomPrompt="1"/>
          </p:nvPr>
        </p:nvSpPr>
        <p:spPr>
          <a:xfrm>
            <a:off x="539999" y="161999"/>
            <a:ext cx="3540179" cy="208418"/>
          </a:xfrm>
          <a:prstGeom prst="rect">
            <a:avLst/>
          </a:prstGeom>
        </p:spPr>
        <p:txBody>
          <a:bodyPr lIns="0" tIns="0" rIns="0" bIns="0"/>
          <a:lstStyle>
            <a:lvl1pPr marL="0" indent="0">
              <a:spcBef>
                <a:spcPts val="0"/>
              </a:spcBef>
              <a:buSzTx/>
              <a:buFontTx/>
              <a:buNone/>
              <a:defRPr sz="1000" b="1" cap="all" spc="200" baseline="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sp>
        <p:nvSpPr>
          <p:cNvPr id="17" name="Texte niveau 1…"/>
          <p:cNvSpPr txBox="1">
            <a:spLocks noGrp="1"/>
          </p:cNvSpPr>
          <p:nvPr>
            <p:ph type="body" sz="quarter" idx="24" hasCustomPrompt="1"/>
          </p:nvPr>
        </p:nvSpPr>
        <p:spPr>
          <a:xfrm>
            <a:off x="539751" y="420892"/>
            <a:ext cx="6930124" cy="221713"/>
          </a:xfrm>
          <a:prstGeom prst="rect">
            <a:avLst/>
          </a:prstGeom>
        </p:spPr>
        <p:txBody>
          <a:bodyPr lIns="0" tIns="0" rIns="0" bIns="0" anchor="b">
            <a:normAutofit/>
          </a:bodyPr>
          <a:lstStyle>
            <a:lvl1pPr marL="0" indent="0">
              <a:spcBef>
                <a:spcPts val="0"/>
              </a:spcBef>
              <a:buSzTx/>
              <a:buFontTx/>
              <a:buNone/>
              <a:defRPr sz="1300" b="1" cap="all" spc="200" baseline="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sp>
        <p:nvSpPr>
          <p:cNvPr id="18" name="Espace réservé du texte 2"/>
          <p:cNvSpPr>
            <a:spLocks noGrp="1"/>
          </p:cNvSpPr>
          <p:nvPr>
            <p:ph type="body" sz="quarter" idx="25" hasCustomPrompt="1"/>
          </p:nvPr>
        </p:nvSpPr>
        <p:spPr>
          <a:xfrm>
            <a:off x="658794" y="1298223"/>
            <a:ext cx="5634430" cy="302984"/>
          </a:xfrm>
          <a:prstGeom prst="rect">
            <a:avLst/>
          </a:prstGeom>
        </p:spPr>
        <p:txBody>
          <a:bodyPr>
            <a:normAutofit/>
          </a:bodyPr>
          <a:lstStyle>
            <a:lvl1pPr marL="0" indent="0" defTabSz="514337">
              <a:lnSpc>
                <a:spcPct val="70000"/>
              </a:lnSpc>
              <a:spcBef>
                <a:spcPts val="500"/>
              </a:spcBef>
              <a:buNone/>
              <a:defRPr sz="2000" b="0" baseline="0">
                <a:solidFill>
                  <a:srgbClr val="2AA3DB"/>
                </a:solidFill>
              </a:defRPr>
            </a:lvl1pPr>
          </a:lstStyle>
          <a:p>
            <a:pPr defTabSz="514337">
              <a:lnSpc>
                <a:spcPct val="70000"/>
              </a:lnSpc>
              <a:spcBef>
                <a:spcPts val="500"/>
              </a:spcBef>
              <a:defRPr b="1">
                <a:solidFill>
                  <a:srgbClr val="2AA3DB"/>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19" name="Espace réservé du texte 2"/>
          <p:cNvSpPr>
            <a:spLocks noGrp="1"/>
          </p:cNvSpPr>
          <p:nvPr>
            <p:ph type="body" sz="quarter" idx="26" hasCustomPrompt="1"/>
          </p:nvPr>
        </p:nvSpPr>
        <p:spPr>
          <a:xfrm>
            <a:off x="658794" y="1735893"/>
            <a:ext cx="5634430" cy="2358736"/>
          </a:xfrm>
          <a:prstGeom prst="rect">
            <a:avLst/>
          </a:prstGeom>
        </p:spPr>
        <p:txBody>
          <a:bodyPr>
            <a:normAutofit/>
          </a:bodyPr>
          <a:lstStyle>
            <a:lvl1pPr marL="0" indent="0" defTabSz="514337">
              <a:lnSpc>
                <a:spcPct val="70000"/>
              </a:lnSpc>
              <a:spcBef>
                <a:spcPts val="500"/>
              </a:spcBef>
              <a:buNone/>
              <a:defRPr sz="1400" b="0" baseline="0">
                <a:solidFill>
                  <a:srgbClr val="161B33"/>
                </a:solidFill>
              </a:defRPr>
            </a:lvl1pPr>
          </a:lstStyle>
          <a:p>
            <a:pPr defTabSz="514337">
              <a:lnSpc>
                <a:spcPct val="70000"/>
              </a:lnSpc>
              <a:spcBef>
                <a:spcPts val="500"/>
              </a:spcBef>
              <a:defRPr sz="1400">
                <a:solidFill>
                  <a:srgbClr val="1D2545"/>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24"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35446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Plato IDF∏PeopleImages-IStock-GettyImages.jpeg" descr="Plato IDF∏PeopleImages-IStock-GettyImages.jpeg"/>
          <p:cNvPicPr>
            <a:picLocks noChangeAspect="1"/>
          </p:cNvPicPr>
          <p:nvPr userDrawn="1"/>
        </p:nvPicPr>
        <p:blipFill rotWithShape="1">
          <a:blip r:embed="rId2"/>
          <a:srcRect l="4548" r="23600" b="14116"/>
          <a:stretch/>
        </p:blipFill>
        <p:spPr>
          <a:xfrm>
            <a:off x="4633235" y="1543587"/>
            <a:ext cx="4519644" cy="3605462"/>
          </a:xfrm>
          <a:prstGeom prst="rect">
            <a:avLst/>
          </a:prstGeom>
          <a:ln w="12700">
            <a:miter lim="400000"/>
          </a:ln>
        </p:spPr>
      </p:pic>
      <p:pic>
        <p:nvPicPr>
          <p:cNvPr id="7" name="Image" descr="Image"/>
          <p:cNvPicPr>
            <a:picLocks noChangeAspect="1"/>
          </p:cNvPicPr>
          <p:nvPr userDrawn="1"/>
        </p:nvPicPr>
        <p:blipFill>
          <a:blip r:embed="rId3"/>
          <a:stretch>
            <a:fillRect/>
          </a:stretch>
        </p:blipFill>
        <p:spPr>
          <a:xfrm>
            <a:off x="0" y="171"/>
            <a:ext cx="9144000" cy="5143158"/>
          </a:xfrm>
          <a:prstGeom prst="rect">
            <a:avLst/>
          </a:prstGeom>
          <a:ln w="12700">
            <a:miter lim="400000"/>
          </a:ln>
        </p:spPr>
      </p:pic>
      <p:pic>
        <p:nvPicPr>
          <p:cNvPr id="22" name="Image" descr="Image"/>
          <p:cNvPicPr>
            <a:picLocks noChangeAspect="1"/>
          </p:cNvPicPr>
          <p:nvPr userDrawn="1"/>
        </p:nvPicPr>
        <p:blipFill>
          <a:blip r:embed="rId4"/>
          <a:stretch>
            <a:fillRect/>
          </a:stretch>
        </p:blipFill>
        <p:spPr>
          <a:xfrm>
            <a:off x="-1" y="-8046"/>
            <a:ext cx="9144001" cy="856832"/>
          </a:xfrm>
          <a:prstGeom prst="rect">
            <a:avLst/>
          </a:prstGeom>
          <a:ln w="12700">
            <a:miter lim="400000"/>
          </a:ln>
        </p:spPr>
      </p:pic>
      <p:pic>
        <p:nvPicPr>
          <p:cNvPr id="8" name="Image" descr="Image"/>
          <p:cNvPicPr>
            <a:picLocks noChangeAspect="1"/>
          </p:cNvPicPr>
          <p:nvPr userDrawn="1"/>
        </p:nvPicPr>
        <p:blipFill>
          <a:blip r:embed="rId5"/>
          <a:stretch>
            <a:fillRect/>
          </a:stretch>
        </p:blipFill>
        <p:spPr>
          <a:xfrm>
            <a:off x="143336" y="4537506"/>
            <a:ext cx="352299" cy="514037"/>
          </a:xfrm>
          <a:prstGeom prst="rect">
            <a:avLst/>
          </a:prstGeom>
          <a:ln w="12700">
            <a:miter lim="400000"/>
          </a:ln>
        </p:spPr>
      </p:pic>
      <p:pic>
        <p:nvPicPr>
          <p:cNvPr id="11" name="Image" descr="Image"/>
          <p:cNvPicPr>
            <a:picLocks noChangeAspect="1"/>
          </p:cNvPicPr>
          <p:nvPr userDrawn="1"/>
        </p:nvPicPr>
        <p:blipFill>
          <a:blip r:embed="rId6"/>
          <a:stretch>
            <a:fillRect/>
          </a:stretch>
        </p:blipFill>
        <p:spPr>
          <a:xfrm>
            <a:off x="3263900" y="4749800"/>
            <a:ext cx="76200" cy="76200"/>
          </a:xfrm>
          <a:prstGeom prst="rect">
            <a:avLst/>
          </a:prstGeom>
          <a:ln w="12700">
            <a:miter lim="400000"/>
          </a:ln>
        </p:spPr>
      </p:pic>
      <p:sp>
        <p:nvSpPr>
          <p:cNvPr id="12" name="Espace réservé de la date 3"/>
          <p:cNvSpPr txBox="1">
            <a:spLocks/>
          </p:cNvSpPr>
          <p:nvPr userDrawn="1"/>
        </p:nvSpPr>
        <p:spPr>
          <a:xfrm>
            <a:off x="3296159" y="4698172"/>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00" b="0" i="0" u="none" strike="noStrike" kern="1200" cap="none" spc="0" normalizeH="0" baseline="0" noProof="0" smtClean="0">
                <a:ln>
                  <a:noFill/>
                </a:ln>
                <a:solidFill>
                  <a:srgbClr val="1D254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srgbClr val="1D2545"/>
              </a:solidFill>
              <a:effectLst/>
              <a:uLnTx/>
              <a:uFillTx/>
              <a:latin typeface="Calibri"/>
              <a:ea typeface="+mn-ea"/>
              <a:cs typeface="+mn-cs"/>
            </a:endParaRPr>
          </a:p>
        </p:txBody>
      </p:sp>
      <p:sp>
        <p:nvSpPr>
          <p:cNvPr id="13"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1D2545"/>
                </a:solidFill>
                <a:effectLst/>
                <a:uLnTx/>
                <a:uFillTx/>
                <a:latin typeface="Calibri"/>
                <a:ea typeface="+mn-ea"/>
                <a:cs typeface="+mn-cs"/>
              </a:rPr>
              <a:t>Chambre de commerce et d’industrie des Hauts-de-Seine</a:t>
            </a:r>
          </a:p>
        </p:txBody>
      </p:sp>
      <p:sp>
        <p:nvSpPr>
          <p:cNvPr id="14" name="Connecteur droit 13"/>
          <p:cNvSpPr/>
          <p:nvPr userDrawn="1"/>
        </p:nvSpPr>
        <p:spPr>
          <a:xfrm>
            <a:off x="539751" y="393700"/>
            <a:ext cx="1439863" cy="0"/>
          </a:xfrm>
          <a:prstGeom prst="line">
            <a:avLst/>
          </a:prstGeom>
          <a:ln w="12700">
            <a:solidFill>
              <a:srgbClr val="FFFFFF"/>
            </a:solidFill>
            <a:miter/>
          </a:ln>
        </p:spPr>
        <p:txBody>
          <a:bodyPr lIns="45719" rIns="45719"/>
          <a:lstStyle/>
          <a:p>
            <a:endParaRPr sz="1800"/>
          </a:p>
        </p:txBody>
      </p:sp>
      <p:sp>
        <p:nvSpPr>
          <p:cNvPr id="15" name="Texte niveau 1…"/>
          <p:cNvSpPr txBox="1">
            <a:spLocks noGrp="1"/>
          </p:cNvSpPr>
          <p:nvPr>
            <p:ph type="body" sz="quarter" idx="10" hasCustomPrompt="1"/>
          </p:nvPr>
        </p:nvSpPr>
        <p:spPr>
          <a:xfrm>
            <a:off x="539999" y="161999"/>
            <a:ext cx="3540179" cy="208418"/>
          </a:xfrm>
          <a:prstGeom prst="rect">
            <a:avLst/>
          </a:prstGeom>
        </p:spPr>
        <p:txBody>
          <a:bodyPr lIns="0" tIns="0" rIns="0" bIns="0"/>
          <a:lstStyle>
            <a:lvl1pPr marL="0" indent="0">
              <a:spcBef>
                <a:spcPts val="0"/>
              </a:spcBef>
              <a:buSzTx/>
              <a:buFontTx/>
              <a:buNone/>
              <a:defRPr sz="1000" b="1" cap="all" spc="20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sp>
        <p:nvSpPr>
          <p:cNvPr id="16" name="Texte niveau 1…"/>
          <p:cNvSpPr txBox="1">
            <a:spLocks noGrp="1"/>
          </p:cNvSpPr>
          <p:nvPr>
            <p:ph type="body" sz="quarter" idx="24" hasCustomPrompt="1"/>
          </p:nvPr>
        </p:nvSpPr>
        <p:spPr>
          <a:xfrm>
            <a:off x="539751" y="420892"/>
            <a:ext cx="6930124" cy="221713"/>
          </a:xfrm>
          <a:prstGeom prst="rect">
            <a:avLst/>
          </a:prstGeom>
        </p:spPr>
        <p:txBody>
          <a:bodyPr lIns="0" tIns="0" rIns="0" bIns="0" anchor="b">
            <a:normAutofit/>
          </a:bodyPr>
          <a:lstStyle>
            <a:lvl1pPr marL="0" indent="0">
              <a:spcBef>
                <a:spcPts val="0"/>
              </a:spcBef>
              <a:buSzTx/>
              <a:buFontTx/>
              <a:buNone/>
              <a:defRPr sz="1300" b="1" cap="all" spc="20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pic>
        <p:nvPicPr>
          <p:cNvPr id="17" name="Image 16"/>
          <p:cNvPicPr>
            <a:picLocks noChangeAspect="1"/>
          </p:cNvPicPr>
          <p:nvPr userDrawn="1"/>
        </p:nvPicPr>
        <p:blipFill rotWithShape="1">
          <a:blip r:embed="rId7"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sp>
        <p:nvSpPr>
          <p:cNvPr id="18" name="Espace réservé du texte 2"/>
          <p:cNvSpPr>
            <a:spLocks noGrp="1"/>
          </p:cNvSpPr>
          <p:nvPr>
            <p:ph type="body" sz="quarter" idx="25" hasCustomPrompt="1"/>
          </p:nvPr>
        </p:nvSpPr>
        <p:spPr>
          <a:xfrm>
            <a:off x="789931" y="2028516"/>
            <a:ext cx="3128598" cy="302984"/>
          </a:xfrm>
          <a:prstGeom prst="rect">
            <a:avLst/>
          </a:prstGeom>
        </p:spPr>
        <p:txBody>
          <a:bodyPr>
            <a:normAutofit/>
          </a:bodyPr>
          <a:lstStyle>
            <a:lvl1pPr marL="0" indent="0" defTabSz="514337">
              <a:lnSpc>
                <a:spcPct val="70000"/>
              </a:lnSpc>
              <a:spcBef>
                <a:spcPts val="500"/>
              </a:spcBef>
              <a:buNone/>
              <a:defRPr sz="2000" b="0" baseline="0">
                <a:solidFill>
                  <a:srgbClr val="2AA3DB"/>
                </a:solidFill>
                <a:latin typeface="+mj-lt"/>
              </a:defRPr>
            </a:lvl1pPr>
          </a:lstStyle>
          <a:p>
            <a:pPr defTabSz="514337">
              <a:lnSpc>
                <a:spcPct val="70000"/>
              </a:lnSpc>
              <a:spcBef>
                <a:spcPts val="500"/>
              </a:spcBef>
              <a:defRPr b="1">
                <a:solidFill>
                  <a:srgbClr val="2AA3DB"/>
                </a:solidFill>
              </a:defRPr>
            </a:pPr>
            <a:r>
              <a:rPr lang="fr-FR" dirty="0"/>
              <a:t>Cliquez pour modifier </a:t>
            </a:r>
          </a:p>
          <a:p>
            <a:pPr defTabSz="514337">
              <a:lnSpc>
                <a:spcPct val="70000"/>
              </a:lnSpc>
              <a:spcBef>
                <a:spcPts val="500"/>
              </a:spcBef>
              <a:defRPr b="1">
                <a:solidFill>
                  <a:srgbClr val="2AA3DB"/>
                </a:solidFill>
              </a:defRPr>
            </a:pPr>
            <a:endParaRPr lang="fr-FR" sz="1400" dirty="0"/>
          </a:p>
        </p:txBody>
      </p:sp>
      <p:sp>
        <p:nvSpPr>
          <p:cNvPr id="19" name="Espace réservé du texte 2"/>
          <p:cNvSpPr>
            <a:spLocks noGrp="1"/>
          </p:cNvSpPr>
          <p:nvPr>
            <p:ph type="body" sz="quarter" idx="26" hasCustomPrompt="1"/>
          </p:nvPr>
        </p:nvSpPr>
        <p:spPr>
          <a:xfrm>
            <a:off x="789931" y="2409204"/>
            <a:ext cx="3128597" cy="895243"/>
          </a:xfrm>
          <a:prstGeom prst="rect">
            <a:avLst/>
          </a:prstGeom>
        </p:spPr>
        <p:txBody>
          <a:bodyPr>
            <a:normAutofit/>
          </a:bodyPr>
          <a:lstStyle>
            <a:lvl1pPr marL="0" indent="0" defTabSz="514337">
              <a:lnSpc>
                <a:spcPct val="70000"/>
              </a:lnSpc>
              <a:spcBef>
                <a:spcPts val="500"/>
              </a:spcBef>
              <a:buNone/>
              <a:defRPr sz="1400" b="0" baseline="0">
                <a:solidFill>
                  <a:srgbClr val="161B33"/>
                </a:solidFill>
              </a:defRPr>
            </a:lvl1pPr>
          </a:lstStyle>
          <a:p>
            <a:pPr defTabSz="514337">
              <a:lnSpc>
                <a:spcPct val="70000"/>
              </a:lnSpc>
              <a:spcBef>
                <a:spcPts val="500"/>
              </a:spcBef>
              <a:defRPr sz="1400">
                <a:solidFill>
                  <a:srgbClr val="1D2545"/>
                </a:solidFill>
              </a:defRPr>
            </a:pPr>
            <a:r>
              <a:rPr lang="fr-FR" dirty="0"/>
              <a:t>Cliquez pour ajouter du texte</a:t>
            </a:r>
            <a:endParaRPr lang="fr-FR" sz="1400" dirty="0"/>
          </a:p>
        </p:txBody>
      </p:sp>
      <p:sp>
        <p:nvSpPr>
          <p:cNvPr id="28" name="Espace réservé du texte 2"/>
          <p:cNvSpPr>
            <a:spLocks noGrp="1"/>
          </p:cNvSpPr>
          <p:nvPr>
            <p:ph type="body" sz="quarter" idx="27" hasCustomPrompt="1"/>
          </p:nvPr>
        </p:nvSpPr>
        <p:spPr>
          <a:xfrm>
            <a:off x="4392622" y="2031932"/>
            <a:ext cx="3128598" cy="302984"/>
          </a:xfrm>
          <a:prstGeom prst="rect">
            <a:avLst/>
          </a:prstGeom>
        </p:spPr>
        <p:txBody>
          <a:bodyPr>
            <a:normAutofit/>
          </a:bodyPr>
          <a:lstStyle>
            <a:lvl1pPr marL="0" indent="0" defTabSz="514337">
              <a:lnSpc>
                <a:spcPct val="70000"/>
              </a:lnSpc>
              <a:spcBef>
                <a:spcPts val="500"/>
              </a:spcBef>
              <a:buNone/>
              <a:defRPr sz="2000" b="0" baseline="0">
                <a:solidFill>
                  <a:srgbClr val="2AA3DB"/>
                </a:solidFill>
                <a:latin typeface="+mj-lt"/>
              </a:defRPr>
            </a:lvl1pPr>
          </a:lstStyle>
          <a:p>
            <a:pPr defTabSz="514337">
              <a:lnSpc>
                <a:spcPct val="70000"/>
              </a:lnSpc>
              <a:spcBef>
                <a:spcPts val="500"/>
              </a:spcBef>
              <a:defRPr b="1">
                <a:solidFill>
                  <a:srgbClr val="2AA3DB"/>
                </a:solidFill>
              </a:defRPr>
            </a:pPr>
            <a:r>
              <a:rPr lang="fr-FR" dirty="0"/>
              <a:t>Cliquez pour modifier </a:t>
            </a:r>
          </a:p>
          <a:p>
            <a:pPr defTabSz="514337">
              <a:lnSpc>
                <a:spcPct val="70000"/>
              </a:lnSpc>
              <a:spcBef>
                <a:spcPts val="500"/>
              </a:spcBef>
              <a:defRPr b="1">
                <a:solidFill>
                  <a:srgbClr val="2AA3DB"/>
                </a:solidFill>
              </a:defRPr>
            </a:pPr>
            <a:endParaRPr lang="fr-FR" sz="1400" dirty="0"/>
          </a:p>
        </p:txBody>
      </p:sp>
      <p:sp>
        <p:nvSpPr>
          <p:cNvPr id="29" name="Espace réservé du texte 2"/>
          <p:cNvSpPr>
            <a:spLocks noGrp="1"/>
          </p:cNvSpPr>
          <p:nvPr>
            <p:ph type="body" sz="quarter" idx="28" hasCustomPrompt="1"/>
          </p:nvPr>
        </p:nvSpPr>
        <p:spPr>
          <a:xfrm>
            <a:off x="4392622" y="2412620"/>
            <a:ext cx="3128597" cy="895243"/>
          </a:xfrm>
          <a:prstGeom prst="rect">
            <a:avLst/>
          </a:prstGeom>
        </p:spPr>
        <p:txBody>
          <a:bodyPr>
            <a:normAutofit/>
          </a:bodyPr>
          <a:lstStyle>
            <a:lvl1pPr marL="0" indent="0" defTabSz="514337">
              <a:lnSpc>
                <a:spcPct val="70000"/>
              </a:lnSpc>
              <a:spcBef>
                <a:spcPts val="500"/>
              </a:spcBef>
              <a:buNone/>
              <a:defRPr sz="1400" b="0" baseline="0">
                <a:solidFill>
                  <a:srgbClr val="161B33"/>
                </a:solidFill>
              </a:defRPr>
            </a:lvl1pPr>
          </a:lstStyle>
          <a:p>
            <a:pPr defTabSz="514337">
              <a:lnSpc>
                <a:spcPct val="70000"/>
              </a:lnSpc>
              <a:spcBef>
                <a:spcPts val="500"/>
              </a:spcBef>
              <a:defRPr sz="1400">
                <a:solidFill>
                  <a:srgbClr val="1D2545"/>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pic>
        <p:nvPicPr>
          <p:cNvPr id="31" name="Image" descr="Image"/>
          <p:cNvPicPr>
            <a:picLocks noChangeAspect="1"/>
          </p:cNvPicPr>
          <p:nvPr userDrawn="1"/>
        </p:nvPicPr>
        <p:blipFill>
          <a:blip r:embed="rId8"/>
          <a:stretch>
            <a:fillRect/>
          </a:stretch>
        </p:blipFill>
        <p:spPr>
          <a:xfrm>
            <a:off x="-43432" y="1118120"/>
            <a:ext cx="518664" cy="1038506"/>
          </a:xfrm>
          <a:prstGeom prst="rect">
            <a:avLst/>
          </a:prstGeom>
          <a:ln w="12700">
            <a:miter lim="400000"/>
          </a:ln>
        </p:spPr>
      </p:pic>
      <p:sp>
        <p:nvSpPr>
          <p:cNvPr id="32" name="Espace réservé du texte 2"/>
          <p:cNvSpPr>
            <a:spLocks noGrp="1"/>
          </p:cNvSpPr>
          <p:nvPr>
            <p:ph type="body" sz="quarter" idx="29" hasCustomPrompt="1"/>
          </p:nvPr>
        </p:nvSpPr>
        <p:spPr>
          <a:xfrm>
            <a:off x="583691" y="1483158"/>
            <a:ext cx="3417963" cy="302984"/>
          </a:xfrm>
          <a:prstGeom prst="rect">
            <a:avLst/>
          </a:prstGeom>
        </p:spPr>
        <p:txBody>
          <a:bodyPr>
            <a:normAutofit/>
          </a:bodyPr>
          <a:lstStyle>
            <a:lvl1pPr marL="0" indent="0" defTabSz="514337">
              <a:lnSpc>
                <a:spcPct val="70000"/>
              </a:lnSpc>
              <a:spcBef>
                <a:spcPts val="500"/>
              </a:spcBef>
              <a:buNone/>
              <a:defRPr sz="2000" b="1" baseline="0">
                <a:solidFill>
                  <a:srgbClr val="161B33"/>
                </a:solidFill>
                <a:latin typeface="+mn-lt"/>
              </a:defRPr>
            </a:lvl1pPr>
          </a:lstStyle>
          <a:p>
            <a:r>
              <a:rPr lang="fr-FR" dirty="0"/>
              <a:t>Cliquez pour modifier le texte</a:t>
            </a:r>
          </a:p>
        </p:txBody>
      </p:sp>
      <p:sp>
        <p:nvSpPr>
          <p:cNvPr id="24"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76372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Plato IDF∏PeopleImages-IStock-GettyImages.jpeg" descr="Plato IDF∏PeopleImages-IStock-GettyImages.jpeg"/>
          <p:cNvPicPr>
            <a:picLocks noChangeAspect="1"/>
          </p:cNvPicPr>
          <p:nvPr userDrawn="1"/>
        </p:nvPicPr>
        <p:blipFill rotWithShape="1">
          <a:blip r:embed="rId2"/>
          <a:srcRect l="4548" r="23600" b="14116"/>
          <a:stretch/>
        </p:blipFill>
        <p:spPr>
          <a:xfrm>
            <a:off x="4633235" y="1543587"/>
            <a:ext cx="4519644" cy="3605462"/>
          </a:xfrm>
          <a:prstGeom prst="rect">
            <a:avLst/>
          </a:prstGeom>
          <a:ln w="12700">
            <a:miter lim="400000"/>
          </a:ln>
        </p:spPr>
      </p:pic>
      <p:pic>
        <p:nvPicPr>
          <p:cNvPr id="7" name="Image" descr="Image"/>
          <p:cNvPicPr>
            <a:picLocks noChangeAspect="1"/>
          </p:cNvPicPr>
          <p:nvPr userDrawn="1"/>
        </p:nvPicPr>
        <p:blipFill>
          <a:blip r:embed="rId3"/>
          <a:stretch>
            <a:fillRect/>
          </a:stretch>
        </p:blipFill>
        <p:spPr>
          <a:xfrm>
            <a:off x="0" y="171"/>
            <a:ext cx="9144000" cy="5143158"/>
          </a:xfrm>
          <a:prstGeom prst="rect">
            <a:avLst/>
          </a:prstGeom>
          <a:ln w="12700">
            <a:miter lim="400000"/>
          </a:ln>
        </p:spPr>
      </p:pic>
      <p:pic>
        <p:nvPicPr>
          <p:cNvPr id="22" name="Image" descr="Image"/>
          <p:cNvPicPr>
            <a:picLocks noChangeAspect="1"/>
          </p:cNvPicPr>
          <p:nvPr userDrawn="1"/>
        </p:nvPicPr>
        <p:blipFill>
          <a:blip r:embed="rId4"/>
          <a:stretch>
            <a:fillRect/>
          </a:stretch>
        </p:blipFill>
        <p:spPr>
          <a:xfrm>
            <a:off x="-1" y="-8046"/>
            <a:ext cx="9144001" cy="856832"/>
          </a:xfrm>
          <a:prstGeom prst="rect">
            <a:avLst/>
          </a:prstGeom>
          <a:ln w="12700">
            <a:miter lim="400000"/>
          </a:ln>
        </p:spPr>
      </p:pic>
      <p:pic>
        <p:nvPicPr>
          <p:cNvPr id="8" name="Image" descr="Image"/>
          <p:cNvPicPr>
            <a:picLocks noChangeAspect="1"/>
          </p:cNvPicPr>
          <p:nvPr userDrawn="1"/>
        </p:nvPicPr>
        <p:blipFill>
          <a:blip r:embed="rId5"/>
          <a:stretch>
            <a:fillRect/>
          </a:stretch>
        </p:blipFill>
        <p:spPr>
          <a:xfrm>
            <a:off x="143336" y="4537506"/>
            <a:ext cx="352299" cy="514037"/>
          </a:xfrm>
          <a:prstGeom prst="rect">
            <a:avLst/>
          </a:prstGeom>
          <a:ln w="12700">
            <a:miter lim="400000"/>
          </a:ln>
        </p:spPr>
      </p:pic>
      <p:pic>
        <p:nvPicPr>
          <p:cNvPr id="11" name="Image" descr="Image"/>
          <p:cNvPicPr>
            <a:picLocks noChangeAspect="1"/>
          </p:cNvPicPr>
          <p:nvPr userDrawn="1"/>
        </p:nvPicPr>
        <p:blipFill>
          <a:blip r:embed="rId6"/>
          <a:stretch>
            <a:fillRect/>
          </a:stretch>
        </p:blipFill>
        <p:spPr>
          <a:xfrm>
            <a:off x="3263900" y="4749800"/>
            <a:ext cx="76200" cy="76200"/>
          </a:xfrm>
          <a:prstGeom prst="rect">
            <a:avLst/>
          </a:prstGeom>
          <a:ln w="12700">
            <a:miter lim="400000"/>
          </a:ln>
        </p:spPr>
      </p:pic>
      <p:sp>
        <p:nvSpPr>
          <p:cNvPr id="12" name="Espace réservé de la date 3"/>
          <p:cNvSpPr txBox="1">
            <a:spLocks/>
          </p:cNvSpPr>
          <p:nvPr userDrawn="1"/>
        </p:nvSpPr>
        <p:spPr>
          <a:xfrm>
            <a:off x="3296159" y="4698172"/>
            <a:ext cx="2057400" cy="166530"/>
          </a:xfrm>
          <a:prstGeom prst="rect">
            <a:avLst/>
          </a:prstGeom>
        </p:spPr>
        <p:txBody>
          <a:bodyPr vert="horz" lIns="91440" tIns="45720" rIns="91440" bIns="45720" rtlCol="0" anchor="ctr"/>
          <a:lstStyle>
            <a:defPPr>
              <a:defRPr lang="fr-FR"/>
            </a:defPPr>
            <a:lvl1pPr marL="0" algn="l"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3902D5-E9C4-4B4E-86DE-46B1DE8E865F}" type="datetime4">
              <a:rPr kumimoji="0" lang="fr-FR" sz="700" b="0" i="0" u="none" strike="noStrike" kern="1200" cap="none" spc="0" normalizeH="0" baseline="0" noProof="0" smtClean="0">
                <a:ln>
                  <a:noFill/>
                </a:ln>
                <a:solidFill>
                  <a:srgbClr val="1D254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juin 2022</a:t>
            </a:fld>
            <a:endParaRPr kumimoji="0" lang="fr-FR" sz="750" b="0" i="0" u="none" strike="noStrike" kern="1200" cap="none" spc="0" normalizeH="0" baseline="0" noProof="0" dirty="0">
              <a:ln>
                <a:noFill/>
              </a:ln>
              <a:solidFill>
                <a:srgbClr val="1D2545"/>
              </a:solidFill>
              <a:effectLst/>
              <a:uLnTx/>
              <a:uFillTx/>
              <a:latin typeface="Calibri"/>
              <a:ea typeface="+mn-ea"/>
              <a:cs typeface="+mn-cs"/>
            </a:endParaRPr>
          </a:p>
        </p:txBody>
      </p:sp>
      <p:sp>
        <p:nvSpPr>
          <p:cNvPr id="13" name="Espace réservé du pied de page 4"/>
          <p:cNvSpPr txBox="1">
            <a:spLocks/>
          </p:cNvSpPr>
          <p:nvPr userDrawn="1"/>
        </p:nvSpPr>
        <p:spPr>
          <a:xfrm>
            <a:off x="483174" y="4702570"/>
            <a:ext cx="2782551" cy="158543"/>
          </a:xfrm>
          <a:prstGeom prst="rect">
            <a:avLst/>
          </a:prstGeom>
        </p:spPr>
        <p:txBody>
          <a:bodyPr vert="horz" lIns="91440" tIns="45720" rIns="91440" bIns="45720" rtlCol="0" anchor="ctr"/>
          <a:lstStyle>
            <a:defPPr>
              <a:defRPr lang="fr-FR"/>
            </a:defPPr>
            <a:lvl1pPr marL="0" algn="l" defTabSz="914400" rtl="0" eaLnBrk="1" latinLnBrk="0" hangingPunct="1">
              <a:defRPr sz="75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1D2545"/>
                </a:solidFill>
                <a:effectLst/>
                <a:uLnTx/>
                <a:uFillTx/>
                <a:latin typeface="Calibri"/>
                <a:ea typeface="+mn-ea"/>
                <a:cs typeface="+mn-cs"/>
              </a:rPr>
              <a:t>Chambre de commerce et d’industrie des Hauts-de-Seine</a:t>
            </a:r>
          </a:p>
        </p:txBody>
      </p:sp>
      <p:sp>
        <p:nvSpPr>
          <p:cNvPr id="14" name="Connecteur droit 13"/>
          <p:cNvSpPr/>
          <p:nvPr userDrawn="1"/>
        </p:nvSpPr>
        <p:spPr>
          <a:xfrm>
            <a:off x="539751" y="393700"/>
            <a:ext cx="1439863" cy="0"/>
          </a:xfrm>
          <a:prstGeom prst="line">
            <a:avLst/>
          </a:prstGeom>
          <a:ln w="12700">
            <a:solidFill>
              <a:srgbClr val="FFFFFF"/>
            </a:solidFill>
            <a:miter/>
          </a:ln>
        </p:spPr>
        <p:txBody>
          <a:bodyPr lIns="45719" rIns="45719"/>
          <a:lstStyle/>
          <a:p>
            <a:endParaRPr sz="1800"/>
          </a:p>
        </p:txBody>
      </p:sp>
      <p:sp>
        <p:nvSpPr>
          <p:cNvPr id="15" name="Texte niveau 1…"/>
          <p:cNvSpPr txBox="1">
            <a:spLocks noGrp="1"/>
          </p:cNvSpPr>
          <p:nvPr>
            <p:ph type="body" sz="quarter" idx="10" hasCustomPrompt="1"/>
          </p:nvPr>
        </p:nvSpPr>
        <p:spPr>
          <a:xfrm>
            <a:off x="539999" y="161999"/>
            <a:ext cx="3540179" cy="208418"/>
          </a:xfrm>
          <a:prstGeom prst="rect">
            <a:avLst/>
          </a:prstGeom>
        </p:spPr>
        <p:txBody>
          <a:bodyPr lIns="0" tIns="0" rIns="0" bIns="0"/>
          <a:lstStyle>
            <a:lvl1pPr marL="0" indent="0">
              <a:spcBef>
                <a:spcPts val="0"/>
              </a:spcBef>
              <a:buSzTx/>
              <a:buFontTx/>
              <a:buNone/>
              <a:defRPr sz="1000" b="1" cap="all" spc="20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sp>
        <p:nvSpPr>
          <p:cNvPr id="16" name="Texte niveau 1…"/>
          <p:cNvSpPr txBox="1">
            <a:spLocks noGrp="1"/>
          </p:cNvSpPr>
          <p:nvPr>
            <p:ph type="body" sz="quarter" idx="24" hasCustomPrompt="1"/>
          </p:nvPr>
        </p:nvSpPr>
        <p:spPr>
          <a:xfrm>
            <a:off x="539751" y="420892"/>
            <a:ext cx="6930124" cy="221713"/>
          </a:xfrm>
          <a:prstGeom prst="rect">
            <a:avLst/>
          </a:prstGeom>
        </p:spPr>
        <p:txBody>
          <a:bodyPr lIns="0" tIns="0" rIns="0" bIns="0" anchor="b">
            <a:normAutofit/>
          </a:bodyPr>
          <a:lstStyle>
            <a:lvl1pPr marL="0" indent="0">
              <a:spcBef>
                <a:spcPts val="0"/>
              </a:spcBef>
              <a:buSzTx/>
              <a:buFontTx/>
              <a:buNone/>
              <a:defRPr sz="1300" b="1" cap="all" spc="200">
                <a:solidFill>
                  <a:srgbClr val="FFFFFF"/>
                </a:solidFill>
              </a:defRPr>
            </a:lvl1pPr>
            <a:lvl2pPr marL="0" indent="457200">
              <a:spcBef>
                <a:spcPts val="0"/>
              </a:spcBef>
              <a:buSzTx/>
              <a:buFontTx/>
              <a:buNone/>
              <a:defRPr sz="1000" b="1" cap="all" spc="200">
                <a:solidFill>
                  <a:srgbClr val="FFFFFF"/>
                </a:solidFill>
              </a:defRPr>
            </a:lvl2pPr>
            <a:lvl3pPr marL="0" indent="914400">
              <a:spcBef>
                <a:spcPts val="0"/>
              </a:spcBef>
              <a:buSzTx/>
              <a:buFontTx/>
              <a:buNone/>
              <a:defRPr sz="1000" b="1" cap="all" spc="200">
                <a:solidFill>
                  <a:srgbClr val="FFFFFF"/>
                </a:solidFill>
              </a:defRPr>
            </a:lvl3pPr>
            <a:lvl4pPr marL="0" indent="1371600">
              <a:spcBef>
                <a:spcPts val="0"/>
              </a:spcBef>
              <a:buSzTx/>
              <a:buFontTx/>
              <a:buNone/>
              <a:defRPr sz="1000" b="1" cap="all" spc="200">
                <a:solidFill>
                  <a:srgbClr val="FFFFFF"/>
                </a:solidFill>
              </a:defRPr>
            </a:lvl4pPr>
            <a:lvl5pPr marL="0" indent="1828800">
              <a:spcBef>
                <a:spcPts val="0"/>
              </a:spcBef>
              <a:buSzTx/>
              <a:buFontTx/>
              <a:buNone/>
              <a:defRPr sz="1000" b="1" cap="all" spc="200">
                <a:solidFill>
                  <a:srgbClr val="FFFFFF"/>
                </a:solidFill>
              </a:defRPr>
            </a:lvl5pPr>
          </a:lstStyle>
          <a:p>
            <a:r>
              <a:rPr lang="fr-FR" dirty="0"/>
              <a:t>Cliquez pour ajouter du texte</a:t>
            </a:r>
            <a:endParaRPr dirty="0"/>
          </a:p>
        </p:txBody>
      </p:sp>
      <p:pic>
        <p:nvPicPr>
          <p:cNvPr id="17" name="Image 16"/>
          <p:cNvPicPr>
            <a:picLocks noChangeAspect="1"/>
          </p:cNvPicPr>
          <p:nvPr userDrawn="1"/>
        </p:nvPicPr>
        <p:blipFill rotWithShape="1">
          <a:blip r:embed="rId7" cstate="print">
            <a:extLst>
              <a:ext uri="{28A0092B-C50C-407E-A947-70E740481C1C}">
                <a14:useLocalDpi xmlns:a14="http://schemas.microsoft.com/office/drawing/2010/main" val="0"/>
              </a:ext>
            </a:extLst>
          </a:blip>
          <a:srcRect r="14144"/>
          <a:stretch/>
        </p:blipFill>
        <p:spPr>
          <a:xfrm>
            <a:off x="7073468" y="4532686"/>
            <a:ext cx="1875225" cy="545179"/>
          </a:xfrm>
          <a:prstGeom prst="rect">
            <a:avLst/>
          </a:prstGeom>
        </p:spPr>
      </p:pic>
      <p:sp>
        <p:nvSpPr>
          <p:cNvPr id="20" name="Espace réservé du texte 2"/>
          <p:cNvSpPr>
            <a:spLocks noGrp="1"/>
          </p:cNvSpPr>
          <p:nvPr>
            <p:ph type="body" sz="quarter" idx="25" hasCustomPrompt="1"/>
          </p:nvPr>
        </p:nvSpPr>
        <p:spPr>
          <a:xfrm>
            <a:off x="658794" y="1298223"/>
            <a:ext cx="8145180" cy="302984"/>
          </a:xfrm>
          <a:prstGeom prst="rect">
            <a:avLst/>
          </a:prstGeom>
        </p:spPr>
        <p:txBody>
          <a:bodyPr>
            <a:normAutofit/>
          </a:bodyPr>
          <a:lstStyle>
            <a:lvl1pPr marL="0" indent="0" defTabSz="514337">
              <a:lnSpc>
                <a:spcPct val="70000"/>
              </a:lnSpc>
              <a:spcBef>
                <a:spcPts val="500"/>
              </a:spcBef>
              <a:buNone/>
              <a:defRPr sz="2000" b="0" baseline="0">
                <a:solidFill>
                  <a:srgbClr val="2AA3DB"/>
                </a:solidFill>
              </a:defRPr>
            </a:lvl1pPr>
          </a:lstStyle>
          <a:p>
            <a:pPr defTabSz="514337">
              <a:lnSpc>
                <a:spcPct val="70000"/>
              </a:lnSpc>
              <a:spcBef>
                <a:spcPts val="500"/>
              </a:spcBef>
              <a:defRPr b="1">
                <a:solidFill>
                  <a:srgbClr val="2AA3DB"/>
                </a:solidFill>
              </a:defRPr>
            </a:pPr>
            <a:r>
              <a:rPr lang="fr-FR" dirty="0"/>
              <a:t>Cliquez pour ajouter du texte</a:t>
            </a:r>
          </a:p>
          <a:p>
            <a:pPr defTabSz="514337">
              <a:lnSpc>
                <a:spcPct val="70000"/>
              </a:lnSpc>
              <a:spcBef>
                <a:spcPts val="500"/>
              </a:spcBef>
              <a:defRPr b="1">
                <a:solidFill>
                  <a:srgbClr val="2AA3DB"/>
                </a:solidFill>
              </a:defRPr>
            </a:pPr>
            <a:endParaRPr lang="fr-FR" sz="1400" dirty="0"/>
          </a:p>
        </p:txBody>
      </p:sp>
      <p:sp>
        <p:nvSpPr>
          <p:cNvPr id="21" name="Espace réservé du texte 2"/>
          <p:cNvSpPr>
            <a:spLocks noGrp="1"/>
          </p:cNvSpPr>
          <p:nvPr>
            <p:ph type="body" sz="quarter" idx="26" hasCustomPrompt="1"/>
          </p:nvPr>
        </p:nvSpPr>
        <p:spPr>
          <a:xfrm>
            <a:off x="658794" y="1735893"/>
            <a:ext cx="8145180" cy="2358736"/>
          </a:xfrm>
          <a:prstGeom prst="rect">
            <a:avLst/>
          </a:prstGeom>
        </p:spPr>
        <p:txBody>
          <a:bodyPr>
            <a:normAutofit/>
          </a:bodyPr>
          <a:lstStyle>
            <a:lvl1pPr marL="0" indent="0" defTabSz="514337">
              <a:lnSpc>
                <a:spcPct val="70000"/>
              </a:lnSpc>
              <a:spcBef>
                <a:spcPts val="500"/>
              </a:spcBef>
              <a:buNone/>
              <a:defRPr sz="1400" b="0" baseline="0">
                <a:solidFill>
                  <a:srgbClr val="161B33"/>
                </a:solidFill>
              </a:defRPr>
            </a:lvl1pPr>
          </a:lstStyle>
          <a:p>
            <a:pPr defTabSz="514337">
              <a:lnSpc>
                <a:spcPct val="70000"/>
              </a:lnSpc>
              <a:spcBef>
                <a:spcPts val="500"/>
              </a:spcBef>
              <a:defRPr sz="1400">
                <a:solidFill>
                  <a:srgbClr val="1D2545"/>
                </a:solidFill>
              </a:defRPr>
            </a:pPr>
            <a:r>
              <a:rPr lang="fr-FR" dirty="0"/>
              <a:t>Cliquez pour ajouter du texte</a:t>
            </a:r>
            <a:endParaRPr lang="fr-FR" sz="1400" dirty="0"/>
          </a:p>
        </p:txBody>
      </p:sp>
      <p:sp>
        <p:nvSpPr>
          <p:cNvPr id="24" name="Numéro de diapositive"/>
          <p:cNvSpPr txBox="1">
            <a:spLocks noGrp="1"/>
          </p:cNvSpPr>
          <p:nvPr>
            <p:ph type="sldNum" sz="quarter" idx="2"/>
          </p:nvPr>
        </p:nvSpPr>
        <p:spPr>
          <a:xfrm>
            <a:off x="183347" y="4686887"/>
            <a:ext cx="318097" cy="193039"/>
          </a:xfrm>
          <a:prstGeom prst="rect">
            <a:avLst/>
          </a:prstGeom>
        </p:spPr>
        <p:txBody>
          <a:bodyPr anchor="ctr"/>
          <a:lstStyle>
            <a:lvl1pPr algn="r">
              <a:defRPr sz="600" b="1">
                <a:solidFill>
                  <a:schemeClr val="bg1"/>
                </a:solidFill>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376568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845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691" r:id="rId3"/>
    <p:sldLayoutId id="2147483694" r:id="rId4"/>
    <p:sldLayoutId id="2147483696" r:id="rId5"/>
    <p:sldLayoutId id="2147483682" r:id="rId6"/>
    <p:sldLayoutId id="2147483692" r:id="rId7"/>
    <p:sldLayoutId id="2147483693" r:id="rId8"/>
    <p:sldLayoutId id="2147483700" r:id="rId9"/>
    <p:sldLayoutId id="2147483697" r:id="rId10"/>
    <p:sldLayoutId id="2147483699" r:id="rId11"/>
    <p:sldLayoutId id="2147483703" r:id="rId12"/>
    <p:sldLayoutId id="2147483704" r:id="rId13"/>
    <p:sldLayoutId id="2147483705" r:id="rId14"/>
  </p:sldLayoutIdLst>
  <p:hf hdr="0"/>
  <p:txStyles>
    <p:titleStyle>
      <a:lvl1pPr algn="l" defTabSz="514337" rtl="0" eaLnBrk="1" latinLnBrk="0" hangingPunct="1">
        <a:lnSpc>
          <a:spcPts val="3600"/>
        </a:lnSpc>
        <a:spcBef>
          <a:spcPct val="0"/>
        </a:spcBef>
        <a:buNone/>
        <a:defRPr sz="4000" kern="1200">
          <a:solidFill>
            <a:schemeClr val="tx1"/>
          </a:solidFill>
          <a:latin typeface="+mn-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egifrance.gouv.fr/jorf/id/JORFTEXT000045667998" TargetMode="Externa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hyperlink" Target="https://www.1jeune1solution.gouv.fr/" TargetMode="Externa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idx="4294967295"/>
          </p:nvPr>
        </p:nvSpPr>
        <p:spPr>
          <a:xfrm>
            <a:off x="-167951" y="1865778"/>
            <a:ext cx="7657322" cy="2028825"/>
          </a:xfrm>
          <a:prstGeom prst="rect">
            <a:avLst/>
          </a:prstGeom>
        </p:spPr>
        <p:txBody>
          <a:bodyPr/>
          <a:lstStyle/>
          <a:p>
            <a:pPr algn="ctr">
              <a:lnSpc>
                <a:spcPct val="100000"/>
              </a:lnSpc>
            </a:pPr>
            <a:r>
              <a:rPr lang="fr-FR" sz="3200" b="1" dirty="0" smtClean="0">
                <a:latin typeface="Times New Roman" panose="02020603050405020304" pitchFamily="18" charset="0"/>
                <a:ea typeface="Calibri" panose="020F0502020204030204" pitchFamily="34" charset="0"/>
              </a:rPr>
              <a:t>	</a:t>
            </a:r>
            <a:r>
              <a:rPr lang="fr-FR" sz="3200" b="1" dirty="0" err="1" smtClean="0">
                <a:latin typeface="Times New Roman" panose="02020603050405020304" pitchFamily="18" charset="0"/>
                <a:ea typeface="Calibri" panose="020F0502020204030204" pitchFamily="34" charset="0"/>
              </a:rPr>
              <a:t>Reboost</a:t>
            </a:r>
            <a:r>
              <a:rPr lang="fr-FR" sz="3200" b="1" dirty="0" smtClean="0">
                <a:latin typeface="Times New Roman" panose="02020603050405020304" pitchFamily="18" charset="0"/>
                <a:ea typeface="Calibri" panose="020F0502020204030204" pitchFamily="34" charset="0"/>
              </a:rPr>
              <a:t> Emploi Boucle Nord de Seine </a:t>
            </a:r>
            <a:r>
              <a:rPr lang="fr-FR" sz="3200" dirty="0" smtClean="0"/>
              <a:t/>
            </a:r>
            <a:br>
              <a:rPr lang="fr-FR" sz="3200" dirty="0" smtClean="0"/>
            </a:br>
            <a:r>
              <a:rPr lang="fr-FR" sz="2400" dirty="0" smtClean="0"/>
              <a:t/>
            </a:r>
            <a:br>
              <a:rPr lang="fr-FR" sz="2400" dirty="0" smtClean="0"/>
            </a:br>
            <a:r>
              <a:rPr lang="fr-FR" sz="2000" i="1" dirty="0"/>
              <a:t>L'actualité du droit du travail : </a:t>
            </a:r>
            <a:r>
              <a:rPr lang="fr-FR" sz="2000" i="1" dirty="0" smtClean="0"/>
              <a:t/>
            </a:r>
            <a:br>
              <a:rPr lang="fr-FR" sz="2000" i="1" dirty="0" smtClean="0"/>
            </a:br>
            <a:r>
              <a:rPr lang="fr-FR" sz="2000" i="1" dirty="0" smtClean="0"/>
              <a:t>se </a:t>
            </a:r>
            <a:r>
              <a:rPr lang="fr-FR" sz="2000" i="1" dirty="0"/>
              <a:t>mettre à jour dans un contexte </a:t>
            </a:r>
            <a:r>
              <a:rPr lang="fr-FR" sz="2000" i="1" dirty="0" smtClean="0"/>
              <a:t>évolutif</a:t>
            </a:r>
            <a:br>
              <a:rPr lang="fr-FR" sz="2000" i="1" dirty="0" smtClean="0"/>
            </a:br>
            <a:r>
              <a:rPr lang="fr-FR" sz="2800" dirty="0" smtClean="0"/>
              <a:t/>
            </a:r>
            <a:br>
              <a:rPr lang="fr-FR" sz="2800" dirty="0" smtClean="0"/>
            </a:br>
            <a:r>
              <a:rPr lang="fr-FR" sz="2000" dirty="0" smtClean="0"/>
              <a:t>Le 14 juin 2022</a:t>
            </a:r>
            <a:endParaRPr lang="fr-FR" sz="16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660" y="4575980"/>
            <a:ext cx="1702100" cy="59039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8406"/>
            <a:ext cx="1742773" cy="927970"/>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899" y="82934"/>
            <a:ext cx="2258458" cy="1505752"/>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61" y="126474"/>
            <a:ext cx="1181242" cy="1395501"/>
          </a:xfrm>
          <a:prstGeom prst="rect">
            <a:avLst/>
          </a:prstGeom>
        </p:spPr>
      </p:pic>
    </p:spTree>
    <p:extLst>
      <p:ext uri="{BB962C8B-B14F-4D97-AF65-F5344CB8AC3E}">
        <p14:creationId xmlns:p14="http://schemas.microsoft.com/office/powerpoint/2010/main" val="328450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a:xfrm>
            <a:off x="454019" y="977488"/>
            <a:ext cx="8145180" cy="302984"/>
          </a:xfrm>
        </p:spPr>
        <p:txBody>
          <a:bodyPr>
            <a:normAutofit lnSpcReduction="10000"/>
          </a:bodyPr>
          <a:lstStyle/>
          <a:p>
            <a:r>
              <a:rPr lang="fr-FR" b="1" dirty="0"/>
              <a:t>3. </a:t>
            </a:r>
            <a:r>
              <a:rPr lang="fr-FR" b="1" u="sng" dirty="0"/>
              <a:t>Lanceur d’alerte (2)</a:t>
            </a:r>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10</a:t>
            </a:fld>
            <a:endParaRPr lang="fr-FR" dirty="0"/>
          </a:p>
        </p:txBody>
      </p:sp>
      <p:sp>
        <p:nvSpPr>
          <p:cNvPr id="8" name="ZoneTexte 7">
            <a:extLst>
              <a:ext uri="{FF2B5EF4-FFF2-40B4-BE49-F238E27FC236}">
                <a16:creationId xmlns:a16="http://schemas.microsoft.com/office/drawing/2014/main" xmlns="" id="{93C9A414-2BA5-4371-9F9E-376A46139412}"/>
              </a:ext>
            </a:extLst>
          </p:cNvPr>
          <p:cNvSpPr txBox="1"/>
          <p:nvPr/>
        </p:nvSpPr>
        <p:spPr>
          <a:xfrm>
            <a:off x="628227" y="1452491"/>
            <a:ext cx="3296073" cy="1292662"/>
          </a:xfrm>
          <a:prstGeom prst="rect">
            <a:avLst/>
          </a:prstGeom>
          <a:noFill/>
        </p:spPr>
        <p:txBody>
          <a:bodyPr wrap="square">
            <a:spAutoFit/>
          </a:bodyPr>
          <a:lstStyle/>
          <a:p>
            <a:pPr marL="285750" indent="-285750" algn="ctr">
              <a:buFont typeface="Wingdings" panose="05000000000000000000" pitchFamily="2" charset="2"/>
              <a:buChar char="v"/>
            </a:pPr>
            <a:r>
              <a:rPr lang="fr-FR" sz="1300" b="1" dirty="0">
                <a:solidFill>
                  <a:srgbClr val="161B33"/>
                </a:solidFill>
                <a:cs typeface="Times New Roman" panose="02020603050405020304" pitchFamily="18" charset="0"/>
              </a:rPr>
              <a:t>Assouplissement de la procédure de signalement </a:t>
            </a:r>
          </a:p>
          <a:p>
            <a:pPr marL="0" indent="0" algn="ctr">
              <a:buNone/>
            </a:pPr>
            <a:endParaRPr lang="fr-FR" sz="1300" dirty="0">
              <a:solidFill>
                <a:srgbClr val="161B33"/>
              </a:solidFill>
              <a:cs typeface="Times New Roman" panose="02020603050405020304" pitchFamily="18" charset="0"/>
            </a:endParaRPr>
          </a:p>
          <a:p>
            <a:pPr marL="0" lvl="0" indent="0" algn="just">
              <a:spcAft>
                <a:spcPts val="1200"/>
              </a:spcAft>
              <a:buNone/>
            </a:pPr>
            <a:r>
              <a:rPr lang="fr-FR" sz="1300" dirty="0">
                <a:solidFill>
                  <a:srgbClr val="161B33"/>
                </a:solidFill>
                <a:cs typeface="Times New Roman" panose="02020603050405020304" pitchFamily="18" charset="0"/>
              </a:rPr>
              <a:t>Désormais un signalement externe n’est donc plus subordonné à un signalement préalable interne resté sans effet. </a:t>
            </a:r>
          </a:p>
        </p:txBody>
      </p:sp>
      <p:sp>
        <p:nvSpPr>
          <p:cNvPr id="9" name="ZoneTexte 8">
            <a:extLst>
              <a:ext uri="{FF2B5EF4-FFF2-40B4-BE49-F238E27FC236}">
                <a16:creationId xmlns:a16="http://schemas.microsoft.com/office/drawing/2014/main" xmlns="" id="{46A22ECF-B19C-497B-8D98-0FE0FDF1A5E2}"/>
              </a:ext>
            </a:extLst>
          </p:cNvPr>
          <p:cNvSpPr txBox="1"/>
          <p:nvPr/>
        </p:nvSpPr>
        <p:spPr>
          <a:xfrm>
            <a:off x="628227" y="2917172"/>
            <a:ext cx="3219873" cy="1769715"/>
          </a:xfrm>
          <a:prstGeom prst="rect">
            <a:avLst/>
          </a:prstGeom>
          <a:noFill/>
        </p:spPr>
        <p:txBody>
          <a:bodyPr wrap="square" rtlCol="0">
            <a:spAutoFit/>
          </a:bodyPr>
          <a:lstStyle/>
          <a:p>
            <a:pPr marL="285750" indent="-285750" algn="ctr">
              <a:buFont typeface="Wingdings" panose="05000000000000000000" pitchFamily="2" charset="2"/>
              <a:buChar char="v"/>
            </a:pPr>
            <a:r>
              <a:rPr lang="fr-FR" sz="1300" b="1" dirty="0">
                <a:solidFill>
                  <a:srgbClr val="161B33"/>
                </a:solidFill>
                <a:cs typeface="Times New Roman" panose="02020603050405020304" pitchFamily="18" charset="0"/>
              </a:rPr>
              <a:t>Renforcement de l’anonymat des lanceurs d’alerte</a:t>
            </a:r>
          </a:p>
          <a:p>
            <a:pPr algn="ctr"/>
            <a:endParaRPr lang="fr-FR" sz="1300" dirty="0">
              <a:solidFill>
                <a:srgbClr val="161B33"/>
              </a:solidFill>
              <a:cs typeface="Times New Roman" panose="02020603050405020304" pitchFamily="18" charset="0"/>
            </a:endParaRPr>
          </a:p>
          <a:p>
            <a:pPr algn="just"/>
            <a:r>
              <a:rPr lang="fr-FR" sz="1300" dirty="0">
                <a:solidFill>
                  <a:srgbClr val="161B33"/>
                </a:solidFill>
                <a:cs typeface="Times New Roman" panose="02020603050405020304" pitchFamily="18" charset="0"/>
              </a:rPr>
              <a:t>Signalement anonyme possible, peine d’emprisonnement en cas de divulgation d’éléments confidentiels concernant le lanceur d’alerte.  </a:t>
            </a:r>
          </a:p>
          <a:p>
            <a:endParaRPr lang="fr-FR" dirty="0"/>
          </a:p>
        </p:txBody>
      </p:sp>
      <p:sp>
        <p:nvSpPr>
          <p:cNvPr id="11" name="ZoneTexte 10">
            <a:extLst>
              <a:ext uri="{FF2B5EF4-FFF2-40B4-BE49-F238E27FC236}">
                <a16:creationId xmlns:a16="http://schemas.microsoft.com/office/drawing/2014/main" xmlns="" id="{3A2A3602-3157-476A-AB58-9EA186F2467D}"/>
              </a:ext>
            </a:extLst>
          </p:cNvPr>
          <p:cNvSpPr txBox="1"/>
          <p:nvPr/>
        </p:nvSpPr>
        <p:spPr>
          <a:xfrm>
            <a:off x="4232693" y="1470622"/>
            <a:ext cx="3126957" cy="2893100"/>
          </a:xfrm>
          <a:prstGeom prst="rect">
            <a:avLst/>
          </a:prstGeom>
          <a:noFill/>
        </p:spPr>
        <p:txBody>
          <a:bodyPr wrap="square">
            <a:spAutoFit/>
          </a:bodyPr>
          <a:lstStyle/>
          <a:p>
            <a:pPr marL="285750" indent="-285750" algn="ctr">
              <a:buFont typeface="Wingdings" panose="05000000000000000000" pitchFamily="2" charset="2"/>
              <a:buChar char="v"/>
            </a:pPr>
            <a:r>
              <a:rPr lang="fr-FR" sz="1300" b="1" dirty="0">
                <a:solidFill>
                  <a:srgbClr val="161B33"/>
                </a:solidFill>
                <a:cs typeface="Times New Roman" panose="02020603050405020304" pitchFamily="18" charset="0"/>
              </a:rPr>
              <a:t>Renforcement des mesures de protection des lanceurs d’alerte</a:t>
            </a:r>
          </a:p>
          <a:p>
            <a:pPr algn="ctr"/>
            <a:endParaRPr lang="fr-FR" sz="1300" b="1" dirty="0">
              <a:solidFill>
                <a:srgbClr val="161B33"/>
              </a:solidFill>
              <a:cs typeface="Times New Roman" panose="02020603050405020304" pitchFamily="18" charset="0"/>
            </a:endParaRPr>
          </a:p>
          <a:p>
            <a:pPr marL="285750" indent="-285750" algn="just">
              <a:buFont typeface="Arial" panose="020B0604020202020204" pitchFamily="34" charset="0"/>
              <a:buChar char="•"/>
            </a:pPr>
            <a:r>
              <a:rPr lang="fr-FR" sz="1300" b="1" dirty="0">
                <a:solidFill>
                  <a:srgbClr val="161B33"/>
                </a:solidFill>
                <a:cs typeface="Times New Roman" panose="02020603050405020304" pitchFamily="18" charset="0"/>
              </a:rPr>
              <a:t>irresponsabilité civile </a:t>
            </a:r>
            <a:r>
              <a:rPr lang="fr-FR" sz="1300" dirty="0">
                <a:solidFill>
                  <a:srgbClr val="161B33"/>
                </a:solidFill>
                <a:cs typeface="Times New Roman" panose="02020603050405020304" pitchFamily="18" charset="0"/>
              </a:rPr>
              <a:t>des auteurs de signalement s’agissant des dommages causés du fait de leur signalement / divulgation publique.</a:t>
            </a:r>
          </a:p>
          <a:p>
            <a:pPr algn="just"/>
            <a:endParaRPr lang="fr-FR" sz="1300" dirty="0">
              <a:solidFill>
                <a:srgbClr val="161B33"/>
              </a:solidFill>
              <a:cs typeface="Times New Roman" panose="02020603050405020304" pitchFamily="18" charset="0"/>
            </a:endParaRPr>
          </a:p>
          <a:p>
            <a:pPr marL="285750" indent="-285750" algn="just">
              <a:buFont typeface="Arial" panose="020B0604020202020204" pitchFamily="34" charset="0"/>
              <a:buChar char="•"/>
            </a:pPr>
            <a:r>
              <a:rPr lang="fr-FR" sz="1300" b="1" dirty="0">
                <a:solidFill>
                  <a:srgbClr val="161B33"/>
                </a:solidFill>
                <a:cs typeface="Times New Roman" panose="02020603050405020304" pitchFamily="18" charset="0"/>
              </a:rPr>
              <a:t>irresponsabilité pénale </a:t>
            </a:r>
            <a:r>
              <a:rPr lang="fr-FR" sz="1300" dirty="0">
                <a:solidFill>
                  <a:srgbClr val="161B33"/>
                </a:solidFill>
                <a:cs typeface="Times New Roman" panose="02020603050405020304" pitchFamily="18" charset="0"/>
              </a:rPr>
              <a:t>y compris en cas de soustraction, détournement ou recel de documents contenant les informations dont ils ont eu connaissance de manière licite et qui ont fait l’objet du signalement.</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12" name="Image 11"/>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29913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3. </a:t>
            </a:r>
            <a:r>
              <a:rPr lang="fr-FR" b="1" u="sng" dirty="0"/>
              <a:t>Lanceur d’alerte (3)</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784859" y="1735892"/>
            <a:ext cx="6685263" cy="2676087"/>
          </a:xfrm>
        </p:spPr>
        <p:txBody>
          <a:bodyPr>
            <a:normAutofit fontScale="92500" lnSpcReduction="20000"/>
          </a:bodyPr>
          <a:lstStyle/>
          <a:p>
            <a:pPr algn="just">
              <a:lnSpc>
                <a:spcPct val="100000"/>
              </a:lnSpc>
            </a:pPr>
            <a:r>
              <a:rPr lang="fr-FR" sz="1300" dirty="0">
                <a:cs typeface="Times New Roman" panose="02020603050405020304" pitchFamily="18" charset="0"/>
              </a:rPr>
              <a:t>La Cour de cassation, en procédant à une appréciation large de la notion de lanceur d’alerte, et s’appuyant sur la liberté d’expression, a étendu la notion de lanceur d’alerte aux dénonciateurs de manquement à des obligations déontologiques prévues par la loi ou le règlement : </a:t>
            </a:r>
          </a:p>
          <a:p>
            <a:pPr algn="just">
              <a:lnSpc>
                <a:spcPct val="100000"/>
              </a:lnSpc>
            </a:pPr>
            <a:endParaRPr lang="fr-FR" sz="1300" dirty="0">
              <a:cs typeface="Times New Roman" panose="02020603050405020304" pitchFamily="18" charset="0"/>
            </a:endParaRPr>
          </a:p>
          <a:p>
            <a:pPr algn="just">
              <a:lnSpc>
                <a:spcPct val="100000"/>
              </a:lnSpc>
            </a:pPr>
            <a:r>
              <a:rPr lang="fr-FR" sz="1300" dirty="0">
                <a:cs typeface="Times New Roman" panose="02020603050405020304" pitchFamily="18" charset="0"/>
              </a:rPr>
              <a:t>	«</a:t>
            </a:r>
            <a:r>
              <a:rPr lang="fr-FR" sz="1300" b="1" i="1" dirty="0">
                <a:cs typeface="Times New Roman" panose="02020603050405020304" pitchFamily="18" charset="0"/>
              </a:rPr>
              <a:t>En raison de l'atteinte qu'il porte à la liberté d'expression</a:t>
            </a:r>
            <a:r>
              <a:rPr lang="fr-FR" sz="1300" i="1" dirty="0">
                <a:cs typeface="Times New Roman" panose="02020603050405020304" pitchFamily="18" charset="0"/>
              </a:rPr>
              <a:t>, en particulier au droit pour les 	salariés de signaler les 	conduites ou actes illicites constatés par eux sur leur lieu de travail, le 	licenciement d’un salarié prononcé pour avoir relaté ou témoigné, de bonne foi, de faits dont 	il a eu connaissance dans l'exercice de ses fonctions et qui, s'ils étaient établis, seraient de 	nature à caractériser des infractions pénales </a:t>
            </a:r>
            <a:r>
              <a:rPr lang="fr-FR" sz="1300" b="1" i="1" dirty="0">
                <a:cs typeface="Times New Roman" panose="02020603050405020304" pitchFamily="18" charset="0"/>
              </a:rPr>
              <a:t>ou des manquements à des obligations 	déontologiques 	prévues par la loi ou le règlement</a:t>
            </a:r>
            <a:r>
              <a:rPr lang="fr-FR" sz="1300" i="1" dirty="0">
                <a:cs typeface="Times New Roman" panose="02020603050405020304" pitchFamily="18" charset="0"/>
              </a:rPr>
              <a:t>, est frappé de nullité </a:t>
            </a:r>
            <a:r>
              <a:rPr lang="fr-FR" sz="1300" dirty="0">
                <a:cs typeface="Times New Roman" panose="02020603050405020304" pitchFamily="18" charset="0"/>
              </a:rPr>
              <a:t>» (</a:t>
            </a:r>
            <a:r>
              <a:rPr lang="fr-FR" sz="1300" i="1" dirty="0">
                <a:cs typeface="Times New Roman" panose="02020603050405020304" pitchFamily="18" charset="0"/>
              </a:rPr>
              <a:t>Cass. Soc., 19 janv. 	2022, n°20-10.057</a:t>
            </a:r>
            <a:r>
              <a:rPr lang="fr-FR" sz="1300" dirty="0">
                <a:cs typeface="Times New Roman" panose="02020603050405020304" pitchFamily="18" charset="0"/>
              </a:rPr>
              <a:t>)</a:t>
            </a:r>
          </a:p>
          <a:p>
            <a:pPr algn="just">
              <a:lnSpc>
                <a:spcPct val="100000"/>
              </a:lnSpc>
            </a:pPr>
            <a:endParaRPr lang="fr-FR" sz="1300" dirty="0">
              <a:cs typeface="Times New Roman" panose="02020603050405020304" pitchFamily="18" charset="0"/>
            </a:endParaRPr>
          </a:p>
          <a:p>
            <a:pPr algn="just">
              <a:lnSpc>
                <a:spcPct val="100000"/>
              </a:lnSpc>
            </a:pPr>
            <a:r>
              <a:rPr lang="fr-FR" sz="1300" dirty="0">
                <a:cs typeface="Times New Roman" panose="02020603050405020304" pitchFamily="18" charset="0"/>
                <a:sym typeface="Wingdings" panose="05000000000000000000" pitchFamily="2" charset="2"/>
              </a:rPr>
              <a:t> </a:t>
            </a:r>
            <a:r>
              <a:rPr lang="fr-FR" sz="1300" dirty="0">
                <a:cs typeface="Times New Roman" panose="02020603050405020304" pitchFamily="18" charset="0"/>
              </a:rPr>
              <a:t>En l’espèce, l’information divulguée par le </a:t>
            </a:r>
            <a:r>
              <a:rPr lang="fr-FR" sz="1300" b="1" dirty="0">
                <a:cs typeface="Times New Roman" panose="02020603050405020304" pitchFamily="18" charset="0"/>
              </a:rPr>
              <a:t>salarié ne concernait pas des doutes ayant un rapport avec un crime ou un délit, mais une situation contraire aux règles déontologiques de la profession, qui est exclue de la définition de lanceur d’alerte fixée par les dispositions légales</a:t>
            </a:r>
            <a:r>
              <a:rPr lang="fr-FR" sz="1300" dirty="0">
                <a:cs typeface="Times New Roman" panose="02020603050405020304" pitchFamily="18" charset="0"/>
              </a:rPr>
              <a:t>.</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11</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55661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fontScale="92500"/>
          </a:bodyPr>
          <a:lstStyle/>
          <a:p>
            <a:r>
              <a:rPr lang="en-GB" sz="2000" b="1" dirty="0"/>
              <a:t>4. </a:t>
            </a:r>
            <a:r>
              <a:rPr lang="en-GB" sz="2000" b="1" u="sng" dirty="0"/>
              <a:t>Entretien d’évaluation professionnelle – pouvoir disciplinaire de l’employeur </a:t>
            </a:r>
            <a:endParaRPr lang="fr-FR" dirty="0"/>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825500" y="1735893"/>
            <a:ext cx="6534150" cy="2358736"/>
          </a:xfrm>
        </p:spPr>
        <p:txBody>
          <a:bodyPr/>
          <a:lstStyle/>
          <a:p>
            <a:pPr algn="just">
              <a:lnSpc>
                <a:spcPct val="100000"/>
              </a:lnSpc>
            </a:pPr>
            <a:r>
              <a:rPr lang="fr-FR" sz="1200" dirty="0">
                <a:cs typeface="Times New Roman" panose="02020603050405020304" pitchFamily="18" charset="0"/>
              </a:rPr>
              <a:t>Dans un arrêt rendu le 2 février 2022, la Cour de cassation a précisé que </a:t>
            </a:r>
            <a:r>
              <a:rPr lang="fr-FR" sz="1200" b="1" dirty="0">
                <a:cs typeface="Times New Roman" panose="02020603050405020304" pitchFamily="18" charset="0"/>
              </a:rPr>
              <a:t>les griefs précis, contenus dans un compte rendu d’entretien peuvent constituer un avertissement lorsqu’ils sanctionnent un comportement considéré comme fautif, de sorte que les mêmes faits ne peuvent plus justifier un licenciement antérieur du salarié</a:t>
            </a:r>
            <a:r>
              <a:rPr lang="fr-FR" sz="1200" dirty="0">
                <a:cs typeface="Times New Roman" panose="02020603050405020304" pitchFamily="18" charset="0"/>
              </a:rPr>
              <a:t> (</a:t>
            </a:r>
            <a:r>
              <a:rPr lang="fr-FR" sz="1200" i="1" dirty="0">
                <a:cs typeface="Times New Roman" panose="02020603050405020304" pitchFamily="18" charset="0"/>
              </a:rPr>
              <a:t>Cass. soc., 2 février 2022, n°20-13.833</a:t>
            </a:r>
            <a:r>
              <a:rPr lang="fr-FR" sz="1200" dirty="0">
                <a:cs typeface="Times New Roman" panose="02020603050405020304" pitchFamily="18" charset="0"/>
              </a:rPr>
              <a:t>). </a:t>
            </a:r>
          </a:p>
          <a:p>
            <a:pPr algn="just">
              <a:lnSpc>
                <a:spcPct val="100000"/>
              </a:lnSpc>
            </a:pPr>
            <a:endParaRPr lang="fr-FR" sz="1200" dirty="0">
              <a:cs typeface="Times New Roman" panose="02020603050405020304" pitchFamily="18" charset="0"/>
            </a:endParaRPr>
          </a:p>
          <a:p>
            <a:pPr algn="just">
              <a:lnSpc>
                <a:spcPct val="100000"/>
              </a:lnSpc>
            </a:pPr>
            <a:r>
              <a:rPr lang="fr-FR" sz="1200" dirty="0">
                <a:cs typeface="Times New Roman" panose="02020603050405020304" pitchFamily="18" charset="0"/>
                <a:sym typeface="Wingdings" panose="05000000000000000000" pitchFamily="2" charset="2"/>
              </a:rPr>
              <a:t> </a:t>
            </a:r>
            <a:r>
              <a:rPr lang="fr-FR" sz="1200" dirty="0">
                <a:cs typeface="Times New Roman" panose="02020603050405020304" pitchFamily="18" charset="0"/>
              </a:rPr>
              <a:t>Dans une autre décision rendue le 27 mai 2021, la Cour de cassation avait retenu que le compte rendu d’entretien professionnel établi par le supérieur hiérarchique et listant divers manquements fautifs, ne constituait pas une sanction disciplinaire dès lors que l’auteur du compte rendu avait expressément indiqué qu’il se contentait de demander une sanction, la décision relevant exclusivement de la direction et du responsable des ressources humaines (</a:t>
            </a:r>
            <a:r>
              <a:rPr lang="fr-FR" sz="1200" i="1" dirty="0">
                <a:cs typeface="Times New Roman" panose="02020603050405020304" pitchFamily="18" charset="0"/>
              </a:rPr>
              <a:t>Cass. soc., 27 mai 2021, n°19-15.507</a:t>
            </a:r>
            <a:r>
              <a:rPr lang="fr-FR" sz="1200" dirty="0">
                <a:cs typeface="Times New Roman" panose="02020603050405020304" pitchFamily="18" charset="0"/>
              </a:rPr>
              <a:t>).</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275498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5. </a:t>
            </a:r>
            <a:r>
              <a:rPr lang="fr-FR" b="1" u="sng" dirty="0"/>
              <a:t>Faute grave et délai d’engagement de la procédure de licenciement </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762000" y="1735892"/>
            <a:ext cx="6597650" cy="2893768"/>
          </a:xfrm>
        </p:spPr>
        <p:txBody>
          <a:bodyPr>
            <a:normAutofit/>
          </a:bodyPr>
          <a:lstStyle/>
          <a:p>
            <a:pPr algn="just">
              <a:lnSpc>
                <a:spcPct val="100000"/>
              </a:lnSpc>
            </a:pPr>
            <a:r>
              <a:rPr lang="fr-FR" sz="1200" dirty="0">
                <a:cs typeface="Times New Roman" panose="02020603050405020304" pitchFamily="18" charset="0"/>
              </a:rPr>
              <a:t>Dans une décision rendue le 9 mars 2022, la Cour de cassation a jugé que :</a:t>
            </a:r>
          </a:p>
          <a:p>
            <a:pPr algn="just">
              <a:lnSpc>
                <a:spcPct val="100000"/>
              </a:lnSpc>
            </a:pPr>
            <a:r>
              <a:rPr lang="fr-FR" sz="1200" dirty="0">
                <a:cs typeface="Times New Roman" panose="02020603050405020304" pitchFamily="18" charset="0"/>
              </a:rPr>
              <a:t>« </a:t>
            </a:r>
            <a:r>
              <a:rPr lang="fr-FR" sz="1200" b="1" i="1" dirty="0">
                <a:cs typeface="Times New Roman" panose="02020603050405020304" pitchFamily="18" charset="0"/>
              </a:rPr>
              <a:t>Le fait pour l'employeur de laisser s'écouler un délai entre la révélation des faits et l'engagement de la procédure de licenciement ne peut avoir pour effet de retirer à la faute son caractère de gravité, dès lors que le salarié, dont le contrat de travail est suspendu, est absent de l'entreprise </a:t>
            </a:r>
            <a:r>
              <a:rPr lang="fr-FR" sz="1200" dirty="0">
                <a:cs typeface="Times New Roman" panose="02020603050405020304" pitchFamily="18" charset="0"/>
              </a:rPr>
              <a:t>» (Cass. soc., 9 mars 2022, n°20-20.872). </a:t>
            </a:r>
          </a:p>
          <a:p>
            <a:pPr algn="just">
              <a:lnSpc>
                <a:spcPct val="100000"/>
              </a:lnSpc>
            </a:pPr>
            <a:endParaRPr lang="fr-FR" sz="1200" dirty="0">
              <a:cs typeface="Times New Roman" panose="02020603050405020304" pitchFamily="18" charset="0"/>
            </a:endParaRPr>
          </a:p>
          <a:p>
            <a:pPr marL="171450" indent="-171450" algn="just">
              <a:lnSpc>
                <a:spcPct val="100000"/>
              </a:lnSpc>
              <a:buFont typeface="Wingdings" panose="05000000000000000000" pitchFamily="2" charset="2"/>
              <a:buChar char="q"/>
            </a:pPr>
            <a:r>
              <a:rPr lang="fr-FR" sz="1200" dirty="0">
                <a:cs typeface="Times New Roman" panose="02020603050405020304" pitchFamily="18" charset="0"/>
              </a:rPr>
              <a:t>Cet arrêt présente un intérêt notamment dans le cas des situations d’abandon de poste de salarié à la suite, par exemple, d’un refus de signature de rupture conventionnelle par l’employeur. </a:t>
            </a:r>
          </a:p>
          <a:p>
            <a:pPr algn="just">
              <a:lnSpc>
                <a:spcPct val="100000"/>
              </a:lnSpc>
            </a:pPr>
            <a:endParaRPr lang="fr-FR" sz="1200" dirty="0">
              <a:cs typeface="Times New Roman" panose="02020603050405020304" pitchFamily="18" charset="0"/>
            </a:endParaRPr>
          </a:p>
          <a:p>
            <a:pPr marL="171450" indent="-171450" algn="just">
              <a:lnSpc>
                <a:spcPct val="100000"/>
              </a:lnSpc>
              <a:buFont typeface="Wingdings" panose="05000000000000000000" pitchFamily="2" charset="2"/>
              <a:buChar char="q"/>
            </a:pPr>
            <a:r>
              <a:rPr lang="fr-FR" sz="1200" dirty="0">
                <a:cs typeface="Times New Roman" panose="02020603050405020304" pitchFamily="18" charset="0"/>
              </a:rPr>
              <a:t>En application de cet arrêt, le licenciement pour faute grave pourrait être effectué dans ce type de situation. </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13</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69697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6. </a:t>
            </a:r>
            <a:r>
              <a:rPr lang="fr-FR" b="1" u="sng" dirty="0"/>
              <a:t>Droit à la preuve et vie privée du salarié </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762000" y="1735893"/>
            <a:ext cx="6597650" cy="2358736"/>
          </a:xfrm>
        </p:spPr>
        <p:txBody>
          <a:bodyPr/>
          <a:lstStyle/>
          <a:p>
            <a:pPr marL="0" indent="0" algn="just">
              <a:lnSpc>
                <a:spcPct val="100000"/>
              </a:lnSpc>
              <a:buNone/>
            </a:pPr>
            <a:r>
              <a:rPr lang="en-US" sz="1200" dirty="0">
                <a:cs typeface="Times New Roman" panose="02020603050405020304" pitchFamily="18" charset="0"/>
              </a:rPr>
              <a:t>Dans un </a:t>
            </a:r>
            <a:r>
              <a:rPr lang="en-US" sz="1200" dirty="0" err="1">
                <a:cs typeface="Times New Roman" panose="02020603050405020304" pitchFamily="18" charset="0"/>
              </a:rPr>
              <a:t>arrêt</a:t>
            </a:r>
            <a:r>
              <a:rPr lang="en-US" sz="1200" dirty="0">
                <a:cs typeface="Times New Roman" panose="02020603050405020304" pitchFamily="18" charset="0"/>
              </a:rPr>
              <a:t> </a:t>
            </a:r>
            <a:r>
              <a:rPr lang="en-US" sz="1200" dirty="0" err="1">
                <a:cs typeface="Times New Roman" panose="02020603050405020304" pitchFamily="18" charset="0"/>
              </a:rPr>
              <a:t>rendu</a:t>
            </a:r>
            <a:r>
              <a:rPr lang="en-US" sz="1200" dirty="0">
                <a:cs typeface="Times New Roman" panose="02020603050405020304" pitchFamily="18" charset="0"/>
              </a:rPr>
              <a:t> le 30 mars 2022, la </a:t>
            </a:r>
            <a:r>
              <a:rPr lang="en-US" sz="1200" dirty="0" err="1">
                <a:cs typeface="Times New Roman" panose="02020603050405020304" pitchFamily="18" charset="0"/>
              </a:rPr>
              <a:t>Cour</a:t>
            </a:r>
            <a:r>
              <a:rPr lang="en-US" sz="1200" dirty="0">
                <a:cs typeface="Times New Roman" panose="02020603050405020304" pitchFamily="18" charset="0"/>
              </a:rPr>
              <a:t> de cassation a </a:t>
            </a:r>
            <a:r>
              <a:rPr lang="en-US" sz="1200" dirty="0" err="1">
                <a:cs typeface="Times New Roman" panose="02020603050405020304" pitchFamily="18" charset="0"/>
              </a:rPr>
              <a:t>jugé</a:t>
            </a:r>
            <a:r>
              <a:rPr lang="en-US" sz="1200" dirty="0">
                <a:cs typeface="Times New Roman" panose="02020603050405020304" pitchFamily="18" charset="0"/>
              </a:rPr>
              <a:t> que les </a:t>
            </a:r>
            <a:r>
              <a:rPr lang="en-US" sz="1200" dirty="0" err="1">
                <a:cs typeface="Times New Roman" panose="02020603050405020304" pitchFamily="18" charset="0"/>
              </a:rPr>
              <a:t>éléments</a:t>
            </a:r>
            <a:r>
              <a:rPr lang="en-US" sz="1200" dirty="0">
                <a:cs typeface="Times New Roman" panose="02020603050405020304" pitchFamily="18" charset="0"/>
              </a:rPr>
              <a:t> extraits du </a:t>
            </a:r>
            <a:r>
              <a:rPr lang="en-US" sz="1200" dirty="0" err="1">
                <a:cs typeface="Times New Roman" panose="02020603050405020304" pitchFamily="18" charset="0"/>
              </a:rPr>
              <a:t>profil</a:t>
            </a:r>
            <a:r>
              <a:rPr lang="en-US" sz="1200" dirty="0">
                <a:cs typeface="Times New Roman" panose="02020603050405020304" pitchFamily="18" charset="0"/>
              </a:rPr>
              <a:t> du salarié </a:t>
            </a:r>
            <a:r>
              <a:rPr lang="en-US" sz="1200" dirty="0" err="1">
                <a:cs typeface="Times New Roman" panose="02020603050405020304" pitchFamily="18" charset="0"/>
              </a:rPr>
              <a:t>peuvent</a:t>
            </a:r>
            <a:r>
              <a:rPr lang="en-US" sz="1200" dirty="0">
                <a:cs typeface="Times New Roman" panose="02020603050405020304" pitchFamily="18" charset="0"/>
              </a:rPr>
              <a:t> </a:t>
            </a:r>
            <a:r>
              <a:rPr lang="en-US" sz="1200" dirty="0" err="1">
                <a:cs typeface="Times New Roman" panose="02020603050405020304" pitchFamily="18" charset="0"/>
              </a:rPr>
              <a:t>donc</a:t>
            </a:r>
            <a:r>
              <a:rPr lang="en-US" sz="1200" dirty="0">
                <a:cs typeface="Times New Roman" panose="02020603050405020304" pitchFamily="18" charset="0"/>
              </a:rPr>
              <a:t> </a:t>
            </a:r>
            <a:r>
              <a:rPr lang="en-US" sz="1200" dirty="0" err="1">
                <a:cs typeface="Times New Roman" panose="02020603050405020304" pitchFamily="18" charset="0"/>
              </a:rPr>
              <a:t>être</a:t>
            </a:r>
            <a:r>
              <a:rPr lang="en-US" sz="1200" dirty="0">
                <a:cs typeface="Times New Roman" panose="02020603050405020304" pitchFamily="18" charset="0"/>
              </a:rPr>
              <a:t> </a:t>
            </a:r>
            <a:r>
              <a:rPr lang="en-US" sz="1200" dirty="0" err="1">
                <a:cs typeface="Times New Roman" panose="02020603050405020304" pitchFamily="18" charset="0"/>
              </a:rPr>
              <a:t>produits</a:t>
            </a:r>
            <a:r>
              <a:rPr lang="en-US" sz="1200" dirty="0">
                <a:cs typeface="Times New Roman" panose="02020603050405020304" pitchFamily="18" charset="0"/>
              </a:rPr>
              <a:t> en justice par l'employeur </a:t>
            </a:r>
            <a:r>
              <a:rPr lang="en-US" sz="1200" dirty="0" err="1">
                <a:cs typeface="Times New Roman" panose="02020603050405020304" pitchFamily="18" charset="0"/>
              </a:rPr>
              <a:t>comme</a:t>
            </a:r>
            <a:r>
              <a:rPr lang="en-US" sz="1200" dirty="0">
                <a:cs typeface="Times New Roman" panose="02020603050405020304" pitchFamily="18" charset="0"/>
              </a:rPr>
              <a:t> </a:t>
            </a:r>
            <a:r>
              <a:rPr lang="en-US" sz="1200" dirty="0" err="1">
                <a:cs typeface="Times New Roman" panose="02020603050405020304" pitchFamily="18" charset="0"/>
              </a:rPr>
              <a:t>moyen</a:t>
            </a:r>
            <a:r>
              <a:rPr lang="en-US" sz="1200" dirty="0">
                <a:cs typeface="Times New Roman" panose="02020603050405020304" pitchFamily="18" charset="0"/>
              </a:rPr>
              <a:t> de </a:t>
            </a:r>
            <a:r>
              <a:rPr lang="en-US" sz="1200" dirty="0" err="1">
                <a:cs typeface="Times New Roman" panose="02020603050405020304" pitchFamily="18" charset="0"/>
              </a:rPr>
              <a:t>preuve</a:t>
            </a:r>
            <a:r>
              <a:rPr lang="en-US" sz="1200" dirty="0">
                <a:cs typeface="Times New Roman" panose="02020603050405020304" pitchFamily="18" charset="0"/>
              </a:rPr>
              <a:t> dans le cadre d'un </a:t>
            </a:r>
            <a:r>
              <a:rPr lang="en-US" sz="1200" dirty="0" err="1">
                <a:cs typeface="Times New Roman" panose="02020603050405020304" pitchFamily="18" charset="0"/>
              </a:rPr>
              <a:t>contentieux</a:t>
            </a:r>
            <a:r>
              <a:rPr lang="en-US" sz="1200" dirty="0">
                <a:cs typeface="Times New Roman" panose="02020603050405020304" pitchFamily="18" charset="0"/>
              </a:rPr>
              <a:t> </a:t>
            </a:r>
            <a:r>
              <a:rPr lang="en-US" sz="1200" dirty="0" err="1">
                <a:cs typeface="Times New Roman" panose="02020603050405020304" pitchFamily="18" charset="0"/>
              </a:rPr>
              <a:t>prud'homal</a:t>
            </a:r>
            <a:r>
              <a:rPr lang="en-US" sz="1200" dirty="0">
                <a:cs typeface="Times New Roman" panose="02020603050405020304" pitchFamily="18" charset="0"/>
              </a:rPr>
              <a:t> (</a:t>
            </a:r>
            <a:r>
              <a:rPr lang="en-US" sz="1200" i="1" dirty="0">
                <a:cs typeface="Times New Roman" panose="02020603050405020304" pitchFamily="18" charset="0"/>
              </a:rPr>
              <a:t>Cass. soc., 30 mars 2022, n°20-21.665</a:t>
            </a:r>
            <a:r>
              <a:rPr lang="en-US" sz="1200" dirty="0">
                <a:cs typeface="Times New Roman" panose="02020603050405020304" pitchFamily="18" charset="0"/>
              </a:rPr>
              <a:t>). </a:t>
            </a:r>
          </a:p>
          <a:p>
            <a:pPr marL="0" indent="0" algn="just">
              <a:lnSpc>
                <a:spcPct val="100000"/>
              </a:lnSpc>
              <a:buNone/>
            </a:pPr>
            <a:endParaRPr lang="en-US" sz="1200" dirty="0">
              <a:cs typeface="Times New Roman" panose="02020603050405020304" pitchFamily="18" charset="0"/>
            </a:endParaRPr>
          </a:p>
          <a:p>
            <a:pPr marL="0" indent="0" algn="just">
              <a:lnSpc>
                <a:spcPct val="100000"/>
              </a:lnSpc>
              <a:buNone/>
            </a:pPr>
            <a:r>
              <a:rPr lang="en-US" sz="1200" dirty="0">
                <a:cs typeface="Times New Roman" panose="02020603050405020304" pitchFamily="18" charset="0"/>
              </a:rPr>
              <a:t>En </a:t>
            </a:r>
            <a:r>
              <a:rPr lang="en-US" sz="1200" dirty="0" err="1">
                <a:cs typeface="Times New Roman" panose="02020603050405020304" pitchFamily="18" charset="0"/>
              </a:rPr>
              <a:t>l'espèce</a:t>
            </a:r>
            <a:r>
              <a:rPr lang="en-US" sz="1200" dirty="0">
                <a:cs typeface="Times New Roman" panose="02020603050405020304" pitchFamily="18" charset="0"/>
              </a:rPr>
              <a:t>, l'employeur </a:t>
            </a:r>
            <a:r>
              <a:rPr lang="en-US" sz="1200" dirty="0" err="1">
                <a:cs typeface="Times New Roman" panose="02020603050405020304" pitchFamily="18" charset="0"/>
              </a:rPr>
              <a:t>entendait</a:t>
            </a:r>
            <a:r>
              <a:rPr lang="en-US" sz="1200" dirty="0">
                <a:cs typeface="Times New Roman" panose="02020603050405020304" pitchFamily="18" charset="0"/>
              </a:rPr>
              <a:t> </a:t>
            </a:r>
            <a:r>
              <a:rPr lang="en-US" sz="1200" dirty="0" err="1">
                <a:cs typeface="Times New Roman" panose="02020603050405020304" pitchFamily="18" charset="0"/>
              </a:rPr>
              <a:t>démontrer</a:t>
            </a:r>
            <a:r>
              <a:rPr lang="en-US" sz="1200" dirty="0">
                <a:cs typeface="Times New Roman" panose="02020603050405020304" pitchFamily="18" charset="0"/>
              </a:rPr>
              <a:t> que le salarié </a:t>
            </a:r>
            <a:r>
              <a:rPr lang="en-US" sz="1200" dirty="0" err="1">
                <a:cs typeface="Times New Roman" panose="02020603050405020304" pitchFamily="18" charset="0"/>
              </a:rPr>
              <a:t>avait</a:t>
            </a:r>
            <a:r>
              <a:rPr lang="en-US" sz="1200" dirty="0">
                <a:cs typeface="Times New Roman" panose="02020603050405020304" pitchFamily="18" charset="0"/>
              </a:rPr>
              <a:t> </a:t>
            </a:r>
            <a:r>
              <a:rPr lang="en-US" sz="1200" dirty="0" err="1">
                <a:cs typeface="Times New Roman" panose="02020603050405020304" pitchFamily="18" charset="0"/>
              </a:rPr>
              <a:t>retrouvé</a:t>
            </a:r>
            <a:r>
              <a:rPr lang="en-US" sz="1200" dirty="0">
                <a:cs typeface="Times New Roman" panose="02020603050405020304" pitchFamily="18" charset="0"/>
              </a:rPr>
              <a:t> un </a:t>
            </a:r>
            <a:r>
              <a:rPr lang="en-US" sz="1200" dirty="0" err="1">
                <a:cs typeface="Times New Roman" panose="02020603050405020304" pitchFamily="18" charset="0"/>
              </a:rPr>
              <a:t>emploi</a:t>
            </a:r>
            <a:r>
              <a:rPr lang="en-US" sz="1200" dirty="0">
                <a:cs typeface="Times New Roman" panose="02020603050405020304" pitchFamily="18" charset="0"/>
              </a:rPr>
              <a:t> </a:t>
            </a:r>
            <a:r>
              <a:rPr lang="en-US" sz="1200" dirty="0" err="1">
                <a:cs typeface="Times New Roman" panose="02020603050405020304" pitchFamily="18" charset="0"/>
              </a:rPr>
              <a:t>peu</a:t>
            </a:r>
            <a:r>
              <a:rPr lang="en-US" sz="1200" dirty="0">
                <a:cs typeface="Times New Roman" panose="02020603050405020304" pitchFamily="18" charset="0"/>
              </a:rPr>
              <a:t> de temps après son licenciement.</a:t>
            </a:r>
          </a:p>
          <a:p>
            <a:pPr algn="just">
              <a:lnSpc>
                <a:spcPct val="100000"/>
              </a:lnSpc>
            </a:pPr>
            <a:endParaRPr lang="fr-FR" sz="1200" dirty="0">
              <a:cs typeface="Times New Roman" panose="02020603050405020304" pitchFamily="18" charset="0"/>
            </a:endParaRPr>
          </a:p>
          <a:p>
            <a:pPr algn="just">
              <a:lnSpc>
                <a:spcPct val="100000"/>
              </a:lnSpc>
            </a:pPr>
            <a:r>
              <a:rPr lang="fr-FR" sz="1200" b="1" dirty="0">
                <a:cs typeface="Times New Roman" panose="02020603050405020304" pitchFamily="18" charset="0"/>
              </a:rPr>
              <a:t>Par cet arrêt, la Cour de cassation continue dans sa lignée jurisprudentielle. Notamment, dans un arrêt du 30 septembre 2020, elle avait jugé pour la première fois qu’un employeur puisse utiliser, à titre de preuve, des éléments publiés sur son compte Facebook privé, dans le but de justifier le licenciement d’un salarié </a:t>
            </a:r>
            <a:r>
              <a:rPr lang="fr-FR" sz="1200" dirty="0">
                <a:cs typeface="Times New Roman" panose="02020603050405020304" pitchFamily="18" charset="0"/>
              </a:rPr>
              <a:t>(</a:t>
            </a:r>
            <a:r>
              <a:rPr lang="fr-FR" sz="1200" i="1" dirty="0">
                <a:cs typeface="Times New Roman" panose="02020603050405020304" pitchFamily="18" charset="0"/>
              </a:rPr>
              <a:t>Cass. soc., 30 sept. 2020, n°19-12.058</a:t>
            </a:r>
            <a:r>
              <a:rPr lang="fr-FR" sz="1200" dirty="0">
                <a:cs typeface="Times New Roman" panose="02020603050405020304" pitchFamily="18" charset="0"/>
              </a:rPr>
              <a:t>). </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14</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2600725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7. </a:t>
            </a:r>
            <a:r>
              <a:rPr lang="fr-FR" b="1" u="sng" dirty="0"/>
              <a:t>Conséquence de la loi Rixain sur les entreprises de plus de 50 salariés (1)</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844550" y="1735893"/>
            <a:ext cx="6565900" cy="2358736"/>
          </a:xfrm>
        </p:spPr>
        <p:txBody>
          <a:bodyPr>
            <a:normAutofit fontScale="77500" lnSpcReduction="20000"/>
          </a:bodyPr>
          <a:lstStyle/>
          <a:p>
            <a:pPr marL="0" indent="0" algn="just">
              <a:lnSpc>
                <a:spcPct val="90000"/>
              </a:lnSpc>
              <a:spcAft>
                <a:spcPts val="1200"/>
              </a:spcAft>
              <a:buNone/>
            </a:pPr>
            <a:r>
              <a:rPr lang="fr-FR" sz="1500" dirty="0">
                <a:cs typeface="Times New Roman" panose="02020603050405020304" pitchFamily="18" charset="0"/>
              </a:rPr>
              <a:t>Les entreprises d’au moins 50 salariés doivent calculer et publier, au plus tard le 1er mars de chaque année, un index mesurant l’égalité salariale au sein de leur structure.</a:t>
            </a:r>
          </a:p>
          <a:p>
            <a:pPr marL="0" indent="0" algn="just">
              <a:lnSpc>
                <a:spcPct val="90000"/>
              </a:lnSpc>
              <a:spcAft>
                <a:spcPts val="1200"/>
              </a:spcAft>
              <a:buNone/>
            </a:pPr>
            <a:r>
              <a:rPr lang="fr-FR" sz="1500" dirty="0">
                <a:cs typeface="Times New Roman" panose="02020603050405020304" pitchFamily="18" charset="0"/>
              </a:rPr>
              <a:t>Le décret du 25 février 2022, </a:t>
            </a:r>
            <a:r>
              <a:rPr lang="fr-FR" sz="1500" noProof="1">
                <a:cs typeface="Times New Roman" panose="02020603050405020304" pitchFamily="18" charset="0"/>
              </a:rPr>
              <a:t>dont</a:t>
            </a:r>
            <a:r>
              <a:rPr lang="fr-FR" sz="1500" dirty="0">
                <a:cs typeface="Times New Roman" panose="02020603050405020304" pitchFamily="18" charset="0"/>
              </a:rPr>
              <a:t> les dispositions sont entrées en vigueur le 27 février 2022, </a:t>
            </a:r>
            <a:r>
              <a:rPr lang="fr-FR" sz="1500" dirty="0" err="1">
                <a:cs typeface="Times New Roman" panose="02020603050405020304" pitchFamily="18" charset="0"/>
              </a:rPr>
              <a:t>precise</a:t>
            </a:r>
            <a:r>
              <a:rPr lang="fr-FR" sz="1500" dirty="0">
                <a:cs typeface="Times New Roman" panose="02020603050405020304" pitchFamily="18" charset="0"/>
              </a:rPr>
              <a:t> que les résultats  (</a:t>
            </a:r>
            <a:r>
              <a:rPr lang="fr-FR" sz="1500" i="1" dirty="0">
                <a:cs typeface="Times New Roman" panose="02020603050405020304" pitchFamily="18" charset="0"/>
              </a:rPr>
              <a:t>C. trav. art., D.1142-2</a:t>
            </a:r>
            <a:r>
              <a:rPr lang="fr-FR" sz="1500" dirty="0">
                <a:cs typeface="Times New Roman" panose="02020603050405020304" pitchFamily="18" charset="0"/>
              </a:rPr>
              <a:t>) : </a:t>
            </a:r>
          </a:p>
          <a:p>
            <a:pPr lvl="1" indent="-228600" algn="just">
              <a:lnSpc>
                <a:spcPct val="90000"/>
              </a:lnSpc>
              <a:spcAft>
                <a:spcPts val="1200"/>
              </a:spcAft>
            </a:pPr>
            <a:r>
              <a:rPr lang="fr-FR" sz="1500" dirty="0">
                <a:solidFill>
                  <a:srgbClr val="161B33"/>
                </a:solidFill>
                <a:cs typeface="Times New Roman" panose="02020603050405020304" pitchFamily="18" charset="0"/>
              </a:rPr>
              <a:t>doivent être </a:t>
            </a:r>
            <a:r>
              <a:rPr lang="fr-FR" sz="1500" b="1" dirty="0">
                <a:solidFill>
                  <a:srgbClr val="161B33"/>
                </a:solidFill>
                <a:cs typeface="Times New Roman" panose="02020603050405020304" pitchFamily="18" charset="0"/>
              </a:rPr>
              <a:t>publiés de manière visible et lisible, sur le site internet de l’entreprise lorsqu’il en existe un. </a:t>
            </a:r>
          </a:p>
          <a:p>
            <a:pPr lvl="1" indent="-228600" algn="just">
              <a:lnSpc>
                <a:spcPct val="90000"/>
              </a:lnSpc>
              <a:spcAft>
                <a:spcPts val="1200"/>
              </a:spcAft>
            </a:pPr>
            <a:r>
              <a:rPr lang="fr-FR" sz="1500" dirty="0">
                <a:solidFill>
                  <a:srgbClr val="161B33"/>
                </a:solidFill>
                <a:cs typeface="Times New Roman" panose="02020603050405020304" pitchFamily="18" charset="0"/>
              </a:rPr>
              <a:t>doivent être </a:t>
            </a:r>
            <a:r>
              <a:rPr lang="fr-FR" sz="1500" b="1" dirty="0">
                <a:solidFill>
                  <a:srgbClr val="161B33"/>
                </a:solidFill>
                <a:cs typeface="Times New Roman" panose="02020603050405020304" pitchFamily="18" charset="0"/>
              </a:rPr>
              <a:t>consultables sur le site internet de l’entreprise au moins jusqu’à la publication, l’année suivante, du niveau de résultat </a:t>
            </a:r>
            <a:r>
              <a:rPr lang="fr-FR" sz="1500" dirty="0">
                <a:solidFill>
                  <a:srgbClr val="161B33"/>
                </a:solidFill>
                <a:cs typeface="Times New Roman" panose="02020603050405020304" pitchFamily="18" charset="0"/>
              </a:rPr>
              <a:t>et des résultats obtenus au titre de l’année en cours. </a:t>
            </a:r>
          </a:p>
          <a:p>
            <a:pPr lvl="1" indent="-228600" algn="just">
              <a:lnSpc>
                <a:spcPct val="90000"/>
              </a:lnSpc>
              <a:spcAft>
                <a:spcPts val="1200"/>
              </a:spcAft>
            </a:pPr>
            <a:r>
              <a:rPr lang="fr-FR" sz="1500" dirty="0">
                <a:solidFill>
                  <a:srgbClr val="161B33"/>
                </a:solidFill>
                <a:cs typeface="Times New Roman" panose="02020603050405020304" pitchFamily="18" charset="0"/>
              </a:rPr>
              <a:t>A défaut de site internet, ils sont portés à la connaissance des salariés par tout moyen. </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15</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205090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fontScale="92500"/>
          </a:bodyPr>
          <a:lstStyle/>
          <a:p>
            <a:r>
              <a:rPr lang="fr-FR" b="1" dirty="0"/>
              <a:t>7. </a:t>
            </a:r>
            <a:r>
              <a:rPr lang="fr-FR" b="1" u="sng" dirty="0"/>
              <a:t>Conséquences de la loi Rixain sur les entreprises de plus de 50 salariés (2)</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689626" y="1964679"/>
            <a:ext cx="6670024" cy="2358736"/>
          </a:xfrm>
        </p:spPr>
        <p:txBody>
          <a:bodyPr/>
          <a:lstStyle/>
          <a:p>
            <a:pPr marL="0" indent="0" algn="just">
              <a:lnSpc>
                <a:spcPct val="100000"/>
              </a:lnSpc>
              <a:spcAft>
                <a:spcPts val="1200"/>
              </a:spcAft>
              <a:buNone/>
            </a:pPr>
            <a:r>
              <a:rPr lang="en-US" noProof="1">
                <a:cs typeface="Times New Roman" panose="02020603050405020304" pitchFamily="18" charset="0"/>
              </a:rPr>
              <a:t>Le décret définit également les modalités de fixation des objectifs de progression de chacun des indicateurs et les modalités de publication de ces objectifs lorsque les entreprises obtiennent un résultat inférieur à 85 points et des mesures de correction et de rattrapage applicable aux entreprises dont le résultat est inférieur à 75 points. </a:t>
            </a:r>
          </a:p>
          <a:p>
            <a:pPr marL="0" indent="0" algn="just">
              <a:lnSpc>
                <a:spcPct val="100000"/>
              </a:lnSpc>
              <a:spcAft>
                <a:spcPts val="1200"/>
              </a:spcAft>
              <a:buNone/>
            </a:pPr>
            <a:r>
              <a:rPr lang="en-US" noProof="1">
                <a:cs typeface="Times New Roman" panose="02020603050405020304" pitchFamily="18" charset="0"/>
              </a:rPr>
              <a:t>Celles-ci ont </a:t>
            </a:r>
            <a:r>
              <a:rPr lang="fr-FR" b="1" noProof="1">
                <a:cs typeface="Times New Roman" panose="02020603050405020304" pitchFamily="18" charset="0"/>
              </a:rPr>
              <a:t>obligation de transmission de ces objectifs et des modalités de publication des mesures de correction et de rattrapage aux services du ministre chargé du travail et au comité social et économique </a:t>
            </a:r>
            <a:r>
              <a:rPr lang="en-US" dirty="0">
                <a:cs typeface="Times New Roman" panose="02020603050405020304" pitchFamily="18" charset="0"/>
              </a:rPr>
              <a:t>(CSE).</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16</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513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9. </a:t>
            </a:r>
            <a:r>
              <a:rPr lang="fr-FR" b="1" u="sng" dirty="0"/>
              <a:t>Mise en œuvre de la loi « Santé-Sécurité » (1)</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838199" y="1735892"/>
            <a:ext cx="6631923" cy="2791657"/>
          </a:xfrm>
        </p:spPr>
        <p:txBody>
          <a:bodyPr>
            <a:normAutofit fontScale="92500" lnSpcReduction="10000"/>
          </a:bodyPr>
          <a:lstStyle/>
          <a:p>
            <a:pPr marL="0" indent="0" algn="just">
              <a:lnSpc>
                <a:spcPct val="90000"/>
              </a:lnSpc>
              <a:spcAft>
                <a:spcPts val="1200"/>
              </a:spcAft>
              <a:buNone/>
            </a:pPr>
            <a:r>
              <a:rPr lang="fr-FR" sz="1500" dirty="0"/>
              <a:t>Les décrets </a:t>
            </a:r>
            <a:r>
              <a:rPr lang="fr-FR" sz="1500" u="sng" dirty="0"/>
              <a:t>n° 2022-372 et 2022-373 du 16 mars 2022 </a:t>
            </a:r>
            <a:r>
              <a:rPr lang="fr-FR" sz="1500" dirty="0"/>
              <a:t>précisent les modalités de la visite médicale prévue pour les salariés exposés à des risques particuliers.</a:t>
            </a:r>
          </a:p>
          <a:p>
            <a:pPr marL="285750" indent="-285750" algn="just">
              <a:lnSpc>
                <a:spcPct val="90000"/>
              </a:lnSpc>
              <a:spcAft>
                <a:spcPts val="1200"/>
              </a:spcAft>
              <a:buFont typeface="Arial" panose="020B0604020202020204" pitchFamily="34" charset="0"/>
              <a:buChar char="•"/>
            </a:pPr>
            <a:r>
              <a:rPr lang="fr-FR" sz="1500" dirty="0"/>
              <a:t>En cas d’absence pour accident du travail, maladie ou accident non professionnelle, l’organisation de la visite de reprise n’est obligatoire qu’après une absence d’au moins 60 jours (contre 30 jours auparavant). </a:t>
            </a:r>
          </a:p>
          <a:p>
            <a:pPr marL="285750" lvl="0" indent="-285750" algn="just">
              <a:lnSpc>
                <a:spcPct val="90000"/>
              </a:lnSpc>
              <a:buFont typeface="Arial" panose="020B0604020202020204" pitchFamily="34" charset="0"/>
              <a:buChar char="•"/>
            </a:pPr>
            <a:r>
              <a:rPr lang="fr-FR" sz="1500" dirty="0"/>
              <a:t>Les salariés dont l’arrêt de travail est supérieur à 30 jours (contre trois mois auparavant), peuvent </a:t>
            </a:r>
            <a:r>
              <a:rPr lang="fr-FR" sz="1500" noProof="1"/>
              <a:t>désormais</a:t>
            </a:r>
            <a:r>
              <a:rPr lang="fr-FR" sz="1500" dirty="0"/>
              <a:t> bénéficier d'une visite de </a:t>
            </a:r>
            <a:r>
              <a:rPr lang="fr-FR" sz="1500" dirty="0" err="1"/>
              <a:t>préreprise</a:t>
            </a:r>
            <a:r>
              <a:rPr lang="fr-FR" sz="1500" dirty="0"/>
              <a:t> organisée à l’initiative du médecin traitant, du médecin conseil de la sécurité sociale, du médecin du travail ou du salarié. </a:t>
            </a:r>
          </a:p>
          <a:p>
            <a:pPr marL="0" lvl="0" indent="0" algn="just">
              <a:lnSpc>
                <a:spcPct val="90000"/>
              </a:lnSpc>
              <a:buNone/>
            </a:pPr>
            <a:endParaRPr lang="fr-FR" sz="1500" dirty="0">
              <a:sym typeface="Wingdings" panose="05000000000000000000" pitchFamily="2" charset="2"/>
            </a:endParaRPr>
          </a:p>
          <a:p>
            <a:pPr marL="0" lvl="0" indent="0" algn="just">
              <a:lnSpc>
                <a:spcPct val="90000"/>
              </a:lnSpc>
              <a:buNone/>
            </a:pPr>
            <a:r>
              <a:rPr lang="fr-FR" sz="1500" dirty="0">
                <a:sym typeface="Wingdings" panose="05000000000000000000" pitchFamily="2" charset="2"/>
              </a:rPr>
              <a:t> </a:t>
            </a:r>
            <a:r>
              <a:rPr lang="fr-FR" sz="1500" dirty="0"/>
              <a:t>Ces dispositions s’appliquent aux arrêts de travail débutant à compter du 1er avril 2022.</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17</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49811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a:xfrm>
            <a:off x="499410" y="1010846"/>
            <a:ext cx="8145180" cy="302984"/>
          </a:xfrm>
        </p:spPr>
        <p:txBody>
          <a:bodyPr>
            <a:normAutofit lnSpcReduction="10000"/>
          </a:bodyPr>
          <a:lstStyle/>
          <a:p>
            <a:r>
              <a:rPr lang="fr-FR" b="1" dirty="0"/>
              <a:t>9. </a:t>
            </a:r>
            <a:r>
              <a:rPr lang="fr-FR" b="1" u="sng" dirty="0"/>
              <a:t>Mise en œuvre de la loi « Santé-Sécurité » (2)</a:t>
            </a:r>
          </a:p>
          <a:p>
            <a:endParaRPr lang="fr-FR" b="1" dirty="0"/>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800099" y="1375982"/>
            <a:ext cx="6670023" cy="3183318"/>
          </a:xfrm>
        </p:spPr>
        <p:txBody>
          <a:bodyPr>
            <a:normAutofit fontScale="25000" lnSpcReduction="20000"/>
          </a:bodyPr>
          <a:lstStyle/>
          <a:p>
            <a:pPr algn="just">
              <a:lnSpc>
                <a:spcPct val="110000"/>
              </a:lnSpc>
            </a:pPr>
            <a:r>
              <a:rPr lang="fr-FR" sz="5600" dirty="0">
                <a:cs typeface="Times New Roman" panose="02020603050405020304" pitchFamily="18" charset="0"/>
              </a:rPr>
              <a:t>Le </a:t>
            </a:r>
            <a:r>
              <a:rPr lang="fr-FR" sz="5600" u="sng" dirty="0">
                <a:cs typeface="Times New Roman" panose="02020603050405020304" pitchFamily="18" charset="0"/>
              </a:rPr>
              <a:t>décret n°2022-395 du 18 mars 2022 </a:t>
            </a:r>
            <a:r>
              <a:rPr lang="fr-FR" sz="5600" dirty="0">
                <a:cs typeface="Times New Roman" panose="02020603050405020304" pitchFamily="18" charset="0"/>
              </a:rPr>
              <a:t>précise les nouvelles modalités d’élaboration, de conservation et de mise à jour du DUERP ainsi que les modalités de prise en charge par les opérateurs de compétences (OPCO) des formations en matière de santé, de sécurité et des conditions de travail. </a:t>
            </a:r>
          </a:p>
          <a:p>
            <a:pPr algn="just">
              <a:lnSpc>
                <a:spcPct val="110000"/>
              </a:lnSpc>
            </a:pPr>
            <a:r>
              <a:rPr lang="fr-FR" sz="5600" dirty="0">
                <a:cs typeface="Times New Roman" panose="02020603050405020304" pitchFamily="18" charset="0"/>
              </a:rPr>
              <a:t>La </a:t>
            </a:r>
            <a:r>
              <a:rPr lang="fr-FR" sz="5600" b="1" dirty="0">
                <a:cs typeface="Times New Roman" panose="02020603050405020304" pitchFamily="18" charset="0"/>
              </a:rPr>
              <a:t>mise à jour du DUERP </a:t>
            </a:r>
            <a:r>
              <a:rPr lang="fr-FR" sz="5600" dirty="0">
                <a:cs typeface="Times New Roman" panose="02020603050405020304" pitchFamily="18" charset="0"/>
              </a:rPr>
              <a:t>doit être réalisée dès qu’une information supplémentaire intéressant l’évaluation d’un risque est portée à la connaissance de l’employeur. </a:t>
            </a:r>
          </a:p>
          <a:p>
            <a:pPr algn="just">
              <a:lnSpc>
                <a:spcPct val="110000"/>
              </a:lnSpc>
            </a:pPr>
            <a:r>
              <a:rPr lang="fr-FR" sz="5600" dirty="0">
                <a:cs typeface="Times New Roman" panose="02020603050405020304" pitchFamily="18" charset="0"/>
              </a:rPr>
              <a:t>En tout état de cause, cette mise à jour doit désormais avoir lieu au moins chaque année dans les entreprises d’au moins 11 salariés (jusqu’à présent cette obligation s’appliquait à toutes les entreprises sans condition d’effectif).</a:t>
            </a:r>
          </a:p>
          <a:p>
            <a:pPr marL="0" indent="0" algn="just">
              <a:lnSpc>
                <a:spcPct val="110000"/>
              </a:lnSpc>
              <a:spcAft>
                <a:spcPts val="1200"/>
              </a:spcAft>
              <a:buNone/>
            </a:pPr>
            <a:r>
              <a:rPr lang="fr-FR" sz="5600" dirty="0">
                <a:cs typeface="Times New Roman" panose="02020603050405020304" pitchFamily="18" charset="0"/>
              </a:rPr>
              <a:t>Le décret précise que, à compter du 31 mars 2022 et jusqu'à l'entrée en vigueur de la procédure de dépôt dématérialisé sur un portail numérique, l'employeur doit conserver les versions successives du document unique au sein de l'entreprise sous la forme d'un document papier ou dématérialisé.</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18</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93152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9. </a:t>
            </a:r>
            <a:r>
              <a:rPr lang="fr-FR" b="1" u="sng" dirty="0"/>
              <a:t>Activité partielle longue durée</a:t>
            </a:r>
            <a:endParaRPr lang="fr-FR" b="1" dirty="0"/>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787400" y="1735892"/>
            <a:ext cx="6623050" cy="2664657"/>
          </a:xfrm>
        </p:spPr>
        <p:txBody>
          <a:bodyPr>
            <a:normAutofit lnSpcReduction="10000"/>
          </a:bodyPr>
          <a:lstStyle/>
          <a:p>
            <a:pPr marL="0" indent="0" algn="just">
              <a:lnSpc>
                <a:spcPct val="110000"/>
              </a:lnSpc>
              <a:spcAft>
                <a:spcPts val="1200"/>
              </a:spcAft>
              <a:buNone/>
            </a:pPr>
            <a:r>
              <a:rPr lang="fr-FR" dirty="0">
                <a:cs typeface="Times New Roman" panose="02020603050405020304" pitchFamily="18" charset="0"/>
              </a:rPr>
              <a:t>L’ordonnance du 13 avril 2022 portant adaptation des dispositions relatives à l’APLD et prolongeant la période de bénéfice du dispositif d’APLD a été publiée. </a:t>
            </a:r>
          </a:p>
          <a:p>
            <a:pPr marL="285750" indent="-285750" algn="just">
              <a:lnSpc>
                <a:spcPct val="110000"/>
              </a:lnSpc>
              <a:spcAft>
                <a:spcPts val="1200"/>
              </a:spcAft>
              <a:buFont typeface="Wingdings" panose="05000000000000000000" pitchFamily="2" charset="2"/>
              <a:buChar char="q"/>
            </a:pPr>
            <a:r>
              <a:rPr lang="fr-FR" dirty="0">
                <a:cs typeface="Times New Roman" panose="02020603050405020304" pitchFamily="18" charset="0"/>
              </a:rPr>
              <a:t>Elle </a:t>
            </a:r>
            <a:r>
              <a:rPr lang="fr-FR" b="1" dirty="0">
                <a:cs typeface="Times New Roman" panose="02020603050405020304" pitchFamily="18" charset="0"/>
              </a:rPr>
              <a:t>reporte</a:t>
            </a:r>
            <a:r>
              <a:rPr lang="fr-FR" dirty="0">
                <a:cs typeface="Times New Roman" panose="02020603050405020304" pitchFamily="18" charset="0"/>
              </a:rPr>
              <a:t>, d’une part, du 30 juin </a:t>
            </a:r>
            <a:r>
              <a:rPr lang="fr-FR" b="1" dirty="0">
                <a:cs typeface="Times New Roman" panose="02020603050405020304" pitchFamily="18" charset="0"/>
              </a:rPr>
              <a:t>au 31 décembre 2022 </a:t>
            </a:r>
            <a:r>
              <a:rPr lang="fr-FR" dirty="0">
                <a:cs typeface="Times New Roman" panose="02020603050405020304" pitchFamily="18" charset="0"/>
              </a:rPr>
              <a:t>la date jusqu’à laquelle les entreprises qui souhaitent bénéficier du dispositif d’APLD peuvent transmettre à l’autorité administrative des accords collectifs et documents unilatéraux pour validation ou homologation.</a:t>
            </a:r>
          </a:p>
          <a:p>
            <a:pPr marL="285750" indent="-285750" algn="just">
              <a:lnSpc>
                <a:spcPct val="110000"/>
              </a:lnSpc>
              <a:spcAft>
                <a:spcPts val="1200"/>
              </a:spcAft>
              <a:buFont typeface="Wingdings" panose="05000000000000000000" pitchFamily="2" charset="2"/>
              <a:buChar char="q"/>
            </a:pPr>
            <a:r>
              <a:rPr lang="fr-FR" dirty="0">
                <a:cs typeface="Times New Roman" panose="02020603050405020304" pitchFamily="18" charset="0"/>
              </a:rPr>
              <a:t>Les entreprises engagées avant le 31 décembre 2022 </a:t>
            </a:r>
            <a:r>
              <a:rPr lang="fr-FR" b="1" dirty="0">
                <a:cs typeface="Times New Roman" panose="02020603050405020304" pitchFamily="18" charset="0"/>
              </a:rPr>
              <a:t>dans le dispositif d’APLD pourront, après cette date, conclure des avenants à leurs accords et modifier leurs documents unilatéraux.</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19</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91675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39999" y="171879"/>
            <a:ext cx="4520139" cy="198537"/>
          </a:xfrm>
        </p:spPr>
        <p:txBody>
          <a:bodyPr/>
          <a:lstStyle/>
          <a:p>
            <a:r>
              <a:rPr lang="fr-FR" dirty="0" err="1"/>
              <a:t>Reboost</a:t>
            </a:r>
            <a:r>
              <a:rPr lang="fr-FR" dirty="0"/>
              <a:t> Emploi Boucle Nord de Seine </a:t>
            </a:r>
          </a:p>
          <a:p>
            <a:endParaRPr lang="fr-FR" dirty="0"/>
          </a:p>
        </p:txBody>
      </p:sp>
      <p:sp>
        <p:nvSpPr>
          <p:cNvPr id="13" name="Espace réservé du texte 7"/>
          <p:cNvSpPr>
            <a:spLocks noGrp="1"/>
          </p:cNvSpPr>
          <p:nvPr>
            <p:ph type="body" sz="quarter" idx="24"/>
          </p:nvPr>
        </p:nvSpPr>
        <p:spPr/>
        <p:txBody>
          <a:bodyPr>
            <a:normAutofit/>
          </a:bodyPr>
          <a:lstStyle/>
          <a:p>
            <a:r>
              <a:rPr lang="fr-FR" sz="1600" dirty="0"/>
              <a:t>1– webinaires </a:t>
            </a:r>
            <a:r>
              <a:rPr lang="fr-FR" sz="1600" dirty="0" err="1"/>
              <a:t>PROGRAMmés</a:t>
            </a:r>
            <a:endParaRPr lang="fr-FR" sz="1600" i="1" dirty="0"/>
          </a:p>
        </p:txBody>
      </p:sp>
      <p:sp>
        <p:nvSpPr>
          <p:cNvPr id="6" name="Espace réservé du numéro de diapositive 5"/>
          <p:cNvSpPr>
            <a:spLocks noGrp="1"/>
          </p:cNvSpPr>
          <p:nvPr>
            <p:ph type="sldNum" sz="quarter" idx="2"/>
          </p:nvPr>
        </p:nvSpPr>
        <p:spPr/>
        <p:txBody>
          <a:bodyPr/>
          <a:lstStyle/>
          <a:p>
            <a:fld id="{5F1C8A3B-E283-410D-A3B2-CCEC0B494117}" type="slidenum">
              <a:rPr lang="fr-FR" smtClean="0"/>
              <a:pPr/>
              <a:t>2</a:t>
            </a:fld>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4873303" y="96086"/>
            <a:ext cx="950495" cy="63281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320" y="68284"/>
            <a:ext cx="596940" cy="70521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134" y="4480265"/>
            <a:ext cx="1065057" cy="567108"/>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554541834"/>
              </p:ext>
            </p:extLst>
          </p:nvPr>
        </p:nvGraphicFramePr>
        <p:xfrm>
          <a:off x="926342" y="2183549"/>
          <a:ext cx="7601918" cy="1017561"/>
        </p:xfrm>
        <a:graphic>
          <a:graphicData uri="http://schemas.openxmlformats.org/drawingml/2006/table">
            <a:tbl>
              <a:tblPr firstRow="1" bandRow="1">
                <a:tableStyleId>{5C22544A-7EE6-4342-B048-85BDC9FD1C3A}</a:tableStyleId>
              </a:tblPr>
              <a:tblGrid>
                <a:gridCol w="1733609"/>
                <a:gridCol w="4693258"/>
                <a:gridCol w="1175051"/>
              </a:tblGrid>
              <a:tr h="339187">
                <a:tc>
                  <a:txBody>
                    <a:bodyPr/>
                    <a:lstStyle/>
                    <a:p>
                      <a:pPr algn="ctr"/>
                      <a:r>
                        <a:rPr lang="fr-FR" dirty="0" smtClean="0"/>
                        <a:t>Dates</a:t>
                      </a:r>
                      <a:endParaRPr lang="fr-FR" dirty="0"/>
                    </a:p>
                  </a:txBody>
                  <a:tcPr/>
                </a:tc>
                <a:tc>
                  <a:txBody>
                    <a:bodyPr/>
                    <a:lstStyle/>
                    <a:p>
                      <a:pPr algn="ctr"/>
                      <a:r>
                        <a:rPr lang="fr-FR" dirty="0" smtClean="0"/>
                        <a:t>Thèmes</a:t>
                      </a:r>
                      <a:r>
                        <a:rPr lang="fr-FR" baseline="0" dirty="0" smtClean="0"/>
                        <a:t> des webinaires</a:t>
                      </a:r>
                      <a:endParaRPr lang="fr-FR" dirty="0"/>
                    </a:p>
                  </a:txBody>
                  <a:tcPr/>
                </a:tc>
                <a:tc>
                  <a:txBody>
                    <a:bodyPr/>
                    <a:lstStyle/>
                    <a:p>
                      <a:pPr algn="ctr"/>
                      <a:r>
                        <a:rPr lang="fr-FR" dirty="0" smtClean="0"/>
                        <a:t>Horaires</a:t>
                      </a:r>
                      <a:endParaRPr lang="fr-FR" dirty="0"/>
                    </a:p>
                  </a:txBody>
                  <a:tcPr/>
                </a:tc>
              </a:tr>
              <a:tr h="339187">
                <a:tc>
                  <a:txBody>
                    <a:bodyPr/>
                    <a:lstStyle/>
                    <a:p>
                      <a:pPr algn="ctr"/>
                      <a:r>
                        <a:rPr lang="fr-FR" dirty="0" smtClean="0"/>
                        <a:t>Mardi 14 juin 2022</a:t>
                      </a:r>
                      <a:endParaRPr lang="fr-FR" dirty="0"/>
                    </a:p>
                  </a:txBody>
                  <a:tcPr>
                    <a:solidFill>
                      <a:schemeClr val="bg2">
                        <a:lumMod val="60000"/>
                        <a:lumOff val="40000"/>
                      </a:schemeClr>
                    </a:solidFill>
                  </a:tcPr>
                </a:tc>
                <a:tc>
                  <a:txBody>
                    <a:bodyPr/>
                    <a:lstStyle/>
                    <a:p>
                      <a:pPr algn="ctr"/>
                      <a:r>
                        <a:rPr lang="fr-FR" dirty="0" smtClean="0"/>
                        <a:t>L’actualité du droit du travail : se mettre à jour dans un contexte</a:t>
                      </a:r>
                      <a:r>
                        <a:rPr lang="fr-FR" baseline="0" dirty="0" smtClean="0"/>
                        <a:t> évolutif</a:t>
                      </a:r>
                      <a:endParaRPr lang="fr-FR" dirty="0"/>
                    </a:p>
                  </a:txBody>
                  <a:tcPr>
                    <a:solidFill>
                      <a:schemeClr val="bg2">
                        <a:lumMod val="60000"/>
                        <a:lumOff val="40000"/>
                      </a:schemeClr>
                    </a:solidFill>
                  </a:tcPr>
                </a:tc>
                <a:tc>
                  <a:txBody>
                    <a:bodyPr/>
                    <a:lstStyle/>
                    <a:p>
                      <a:pPr algn="ctr"/>
                      <a:r>
                        <a:rPr lang="fr-FR" dirty="0" smtClean="0"/>
                        <a:t>8h30 / 9h30</a:t>
                      </a:r>
                      <a:endParaRPr lang="fr-FR" dirty="0"/>
                    </a:p>
                  </a:txBody>
                  <a:tcPr>
                    <a:solidFill>
                      <a:schemeClr val="bg2">
                        <a:lumMod val="60000"/>
                        <a:lumOff val="40000"/>
                      </a:schemeClr>
                    </a:solidFill>
                  </a:tcPr>
                </a:tc>
              </a:tr>
              <a:tr h="339187">
                <a:tc>
                  <a:txBody>
                    <a:bodyPr/>
                    <a:lstStyle/>
                    <a:p>
                      <a:pPr algn="ctr"/>
                      <a:r>
                        <a:rPr lang="fr-FR" dirty="0" smtClean="0"/>
                        <a:t>Mardi 28 juin 2022</a:t>
                      </a:r>
                      <a:endParaRPr lang="fr-FR" dirty="0"/>
                    </a:p>
                  </a:txBody>
                  <a:tcPr>
                    <a:solidFill>
                      <a:schemeClr val="bg2">
                        <a:lumMod val="60000"/>
                        <a:lumOff val="40000"/>
                      </a:schemeClr>
                    </a:solidFill>
                  </a:tcPr>
                </a:tc>
                <a:tc>
                  <a:txBody>
                    <a:bodyPr/>
                    <a:lstStyle/>
                    <a:p>
                      <a:pPr algn="ctr"/>
                      <a:r>
                        <a:rPr lang="fr-FR" dirty="0" smtClean="0"/>
                        <a:t>Procédure prud’homale : mieux la comprendre pour l’anticiper et</a:t>
                      </a:r>
                      <a:r>
                        <a:rPr lang="fr-FR" baseline="0" dirty="0" smtClean="0"/>
                        <a:t> éviter les pièges</a:t>
                      </a:r>
                      <a:endParaRPr lang="fr-FR" dirty="0"/>
                    </a:p>
                  </a:txBody>
                  <a:tcPr>
                    <a:solidFill>
                      <a:schemeClr val="bg2">
                        <a:lumMod val="60000"/>
                        <a:lumOff val="40000"/>
                      </a:schemeClr>
                    </a:solidFill>
                  </a:tcPr>
                </a:tc>
                <a:tc>
                  <a:txBody>
                    <a:bodyPr/>
                    <a:lstStyle/>
                    <a:p>
                      <a:pPr algn="ctr"/>
                      <a:r>
                        <a:rPr lang="fr-FR" dirty="0" smtClean="0"/>
                        <a:t>8h30 / 9h30</a:t>
                      </a:r>
                      <a:endParaRPr lang="fr-FR" dirty="0"/>
                    </a:p>
                  </a:txBody>
                  <a:tcPr>
                    <a:solidFill>
                      <a:schemeClr val="bg2">
                        <a:lumMod val="60000"/>
                        <a:lumOff val="40000"/>
                      </a:schemeClr>
                    </a:solidFill>
                  </a:tcPr>
                </a:tc>
              </a:tr>
            </a:tbl>
          </a:graphicData>
        </a:graphic>
      </p:graphicFrame>
    </p:spTree>
    <p:extLst>
      <p:ext uri="{BB962C8B-B14F-4D97-AF65-F5344CB8AC3E}">
        <p14:creationId xmlns:p14="http://schemas.microsoft.com/office/powerpoint/2010/main" val="341979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3" name="Espace réservé du texte 2">
            <a:extLst>
              <a:ext uri="{FF2B5EF4-FFF2-40B4-BE49-F238E27FC236}">
                <a16:creationId xmlns:a16="http://schemas.microsoft.com/office/drawing/2014/main" xmlns="" id="{07620675-68F9-42B4-8C3C-0F74C676C58C}"/>
              </a:ext>
            </a:extLst>
          </p:cNvPr>
          <p:cNvSpPr>
            <a:spLocks noGrp="1"/>
          </p:cNvSpPr>
          <p:nvPr>
            <p:ph type="body" sz="quarter" idx="24"/>
          </p:nvPr>
        </p:nvSpPr>
        <p:spPr>
          <a:xfrm>
            <a:off x="539999" y="513840"/>
            <a:ext cx="6930124" cy="221713"/>
          </a:xfrm>
        </p:spPr>
        <p:txBody>
          <a:bodyPr>
            <a:normAutofit fontScale="32500" lnSpcReduction="20000"/>
          </a:bodyPr>
          <a:lstStyle/>
          <a:p>
            <a:r>
              <a:rPr lang="fr-FR" sz="1800" b="1" i="1" dirty="0">
                <a:effectLst/>
                <a:latin typeface="Calibri" panose="020F0502020204030204" pitchFamily="34" charset="0"/>
                <a:ea typeface="Calibri" panose="020F0502020204030204" pitchFamily="34" charset="0"/>
              </a:rPr>
              <a:t>Le droit du travail évolue en permanence. Prenez le temps d'évaluer ses dernières modifications pour mieux les déployer dans votre entreprise. </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 </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10. </a:t>
            </a:r>
            <a:r>
              <a:rPr lang="fr-FR" b="1" u="sng" dirty="0"/>
              <a:t>Base de données économique, sociale et environnementale</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939800" y="1735893"/>
            <a:ext cx="6419850" cy="2358736"/>
          </a:xfrm>
        </p:spPr>
        <p:txBody>
          <a:bodyPr>
            <a:normAutofit lnSpcReduction="10000"/>
          </a:bodyPr>
          <a:lstStyle/>
          <a:p>
            <a:pPr marL="0" indent="-228600">
              <a:lnSpc>
                <a:spcPct val="90000"/>
              </a:lnSpc>
              <a:buFont typeface="Arial" panose="020B0604020202020204" pitchFamily="34" charset="0"/>
              <a:buChar char="•"/>
            </a:pPr>
            <a:endParaRPr lang="fr-FR" sz="1600" dirty="0">
              <a:hlinkClick r:id="rId2">
                <a:extLst>
                  <a:ext uri="{A12FA001-AC4F-418D-AE19-62706E023703}">
                    <ahyp:hlinkClr xmlns:ahyp="http://schemas.microsoft.com/office/drawing/2018/hyperlinkcolor" xmlns="" val="tx"/>
                  </a:ext>
                </a:extLst>
              </a:hlinkClick>
            </a:endParaRPr>
          </a:p>
          <a:p>
            <a:pPr marL="0" indent="0" algn="just">
              <a:lnSpc>
                <a:spcPct val="100000"/>
              </a:lnSpc>
              <a:buNone/>
            </a:pPr>
            <a:r>
              <a:rPr lang="fr-FR" sz="1400" dirty="0">
                <a:hlinkClick r:id="rId2">
                  <a:extLst>
                    <a:ext uri="{A12FA001-AC4F-418D-AE19-62706E023703}">
                      <ahyp:hlinkClr xmlns:ahyp="http://schemas.microsoft.com/office/drawing/2018/hyperlinkcolor" xmlns="" val="tx"/>
                    </a:ext>
                  </a:extLst>
                </a:hlinkClick>
              </a:rPr>
              <a:t>Le décret n° 2022-678 du 26 avril 2022</a:t>
            </a:r>
            <a:r>
              <a:rPr lang="fr-FR" sz="1400" dirty="0"/>
              <a:t> </a:t>
            </a:r>
            <a:r>
              <a:rPr lang="fr-FR" sz="1400" dirty="0">
                <a:effectLst/>
              </a:rPr>
              <a:t>relatif aux indicateurs environnementaux devant figurer dans la BDESE et aux formations économiques, sociales, environnementales et syndicales a été publié et est entré en vigueur le </a:t>
            </a:r>
            <a:r>
              <a:rPr lang="fr-FR" sz="1400" b="1" dirty="0">
                <a:effectLst/>
              </a:rPr>
              <a:t>28 avril 2022. </a:t>
            </a:r>
          </a:p>
          <a:p>
            <a:pPr marL="0" indent="-228600" algn="just">
              <a:lnSpc>
                <a:spcPct val="100000"/>
              </a:lnSpc>
              <a:buFont typeface="Arial" panose="020B0604020202020204" pitchFamily="34" charset="0"/>
              <a:buChar char="•"/>
            </a:pPr>
            <a:endParaRPr lang="fr-FR" sz="1400" dirty="0">
              <a:effectLst/>
            </a:endParaRPr>
          </a:p>
          <a:p>
            <a:pPr marL="0" indent="0" algn="just">
              <a:lnSpc>
                <a:spcPct val="100000"/>
              </a:lnSpc>
              <a:buNone/>
            </a:pPr>
            <a:r>
              <a:rPr lang="fr-FR" sz="1400" dirty="0">
                <a:effectLst/>
              </a:rPr>
              <a:t>Il renomme la base de données en base de données économiques, sociales et environnementales. </a:t>
            </a:r>
          </a:p>
          <a:p>
            <a:pPr marL="0" indent="0" algn="just">
              <a:lnSpc>
                <a:spcPct val="100000"/>
              </a:lnSpc>
              <a:buNone/>
            </a:pPr>
            <a:endParaRPr lang="fr-FR" sz="1400" dirty="0"/>
          </a:p>
          <a:p>
            <a:pPr marL="0" indent="0" algn="just">
              <a:lnSpc>
                <a:spcPct val="100000"/>
              </a:lnSpc>
              <a:buNone/>
            </a:pPr>
            <a:r>
              <a:rPr lang="fr-FR" sz="1400" dirty="0"/>
              <a:t>Il précise les indicateurs environnementaux qui doivent y figurer au nouvel article R.2312-8 du Code du travail. </a:t>
            </a:r>
            <a:endParaRPr lang="fr-FR" sz="1400" dirty="0">
              <a:effectLst/>
            </a:endParaRP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20</a:t>
            </a:fld>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4"/>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129438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3" name="Espace réservé du texte 2">
            <a:extLst>
              <a:ext uri="{FF2B5EF4-FFF2-40B4-BE49-F238E27FC236}">
                <a16:creationId xmlns:a16="http://schemas.microsoft.com/office/drawing/2014/main" xmlns="" id="{07620675-68F9-42B4-8C3C-0F74C676C58C}"/>
              </a:ext>
            </a:extLst>
          </p:cNvPr>
          <p:cNvSpPr>
            <a:spLocks noGrp="1"/>
          </p:cNvSpPr>
          <p:nvPr>
            <p:ph type="body" sz="quarter" idx="24"/>
          </p:nvPr>
        </p:nvSpPr>
        <p:spPr>
          <a:xfrm>
            <a:off x="539999" y="513840"/>
            <a:ext cx="6930124" cy="221713"/>
          </a:xfrm>
        </p:spPr>
        <p:txBody>
          <a:bodyPr>
            <a:normAutofit fontScale="32500" lnSpcReduction="20000"/>
          </a:bodyPr>
          <a:lstStyle/>
          <a:p>
            <a:r>
              <a:rPr lang="fr-FR" sz="1800" b="1" i="1" dirty="0">
                <a:effectLst/>
                <a:latin typeface="Calibri" panose="020F0502020204030204" pitchFamily="34" charset="0"/>
                <a:ea typeface="Calibri" panose="020F0502020204030204" pitchFamily="34" charset="0"/>
              </a:rPr>
              <a:t>Le droit du travail évolue en permanence. Prenez le temps d'évaluer ses dernières modifications pour mieux les déployer dans votre entreprise. </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 </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a:xfrm>
            <a:off x="479419" y="2361047"/>
            <a:ext cx="1489081" cy="1493403"/>
          </a:xfrm>
        </p:spPr>
        <p:txBody>
          <a:bodyPr>
            <a:normAutofit fontScale="70000" lnSpcReduction="20000"/>
          </a:bodyPr>
          <a:lstStyle/>
          <a:p>
            <a:pPr>
              <a:lnSpc>
                <a:spcPct val="120000"/>
              </a:lnSpc>
            </a:pPr>
            <a:r>
              <a:rPr lang="fr-FR" i="1" u="sng" dirty="0">
                <a:solidFill>
                  <a:srgbClr val="161B33"/>
                </a:solidFill>
              </a:rPr>
              <a:t>Décret n°2022-678 du 26 avril 2022 : nouvel article R.2312-8 du Code du travail</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21</a:t>
            </a:fld>
            <a:endParaRPr lang="fr-FR" dirty="0"/>
          </a:p>
        </p:txBody>
      </p:sp>
      <p:pic>
        <p:nvPicPr>
          <p:cNvPr id="7" name="Image 6">
            <a:extLst>
              <a:ext uri="{FF2B5EF4-FFF2-40B4-BE49-F238E27FC236}">
                <a16:creationId xmlns:a16="http://schemas.microsoft.com/office/drawing/2014/main" xmlns="" id="{E7A762E9-D68C-4EE4-9061-76C4E4983AEE}"/>
              </a:ext>
            </a:extLst>
          </p:cNvPr>
          <p:cNvPicPr>
            <a:picLocks noChangeAspect="1"/>
          </p:cNvPicPr>
          <p:nvPr/>
        </p:nvPicPr>
        <p:blipFill>
          <a:blip r:embed="rId2"/>
          <a:stretch>
            <a:fillRect/>
          </a:stretch>
        </p:blipFill>
        <p:spPr>
          <a:xfrm>
            <a:off x="2219961" y="937823"/>
            <a:ext cx="4911089" cy="374906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882" y="4700912"/>
            <a:ext cx="1127432" cy="391065"/>
          </a:xfrm>
          <a:prstGeom prst="rect">
            <a:avLst/>
          </a:prstGeom>
        </p:spPr>
      </p:pic>
      <p:pic>
        <p:nvPicPr>
          <p:cNvPr id="9" name="Image 8"/>
          <p:cNvPicPr>
            <a:picLocks noChangeAspect="1"/>
          </p:cNvPicPr>
          <p:nvPr/>
        </p:nvPicPr>
        <p:blipFill>
          <a:blip r:embed="rId4"/>
          <a:stretch>
            <a:fillRect/>
          </a:stretch>
        </p:blipFill>
        <p:spPr>
          <a:xfrm>
            <a:off x="5823798" y="4700912"/>
            <a:ext cx="745252" cy="396048"/>
          </a:xfrm>
          <a:prstGeom prst="rect">
            <a:avLst/>
          </a:prstGeom>
        </p:spPr>
      </p:pic>
    </p:spTree>
    <p:extLst>
      <p:ext uri="{BB962C8B-B14F-4D97-AF65-F5344CB8AC3E}">
        <p14:creationId xmlns:p14="http://schemas.microsoft.com/office/powerpoint/2010/main" val="275073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a:xfrm>
            <a:off x="499410" y="1146731"/>
            <a:ext cx="8145180" cy="302984"/>
          </a:xfrm>
        </p:spPr>
        <p:txBody>
          <a:bodyPr>
            <a:normAutofit lnSpcReduction="10000"/>
          </a:bodyPr>
          <a:lstStyle/>
          <a:p>
            <a:r>
              <a:rPr lang="fr-FR" b="1" dirty="0"/>
              <a:t>11. </a:t>
            </a:r>
            <a:r>
              <a:rPr lang="fr-FR" sz="2000" b="1" u="sng" dirty="0">
                <a:effectLst/>
                <a:ea typeface="Calibri" panose="020F0502020204030204" pitchFamily="34" charset="0"/>
                <a:cs typeface="Times New Roman" panose="02020603050405020304" pitchFamily="18" charset="0"/>
              </a:rPr>
              <a:t>Mesures pouvoir d’achat </a:t>
            </a:r>
            <a:endParaRPr lang="fr-FR" u="sng"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22</a:t>
            </a:fld>
            <a:endParaRPr lang="fr-FR" dirty="0"/>
          </a:p>
        </p:txBody>
      </p:sp>
      <p:sp>
        <p:nvSpPr>
          <p:cNvPr id="9" name="ZoneTexte 8">
            <a:extLst>
              <a:ext uri="{FF2B5EF4-FFF2-40B4-BE49-F238E27FC236}">
                <a16:creationId xmlns:a16="http://schemas.microsoft.com/office/drawing/2014/main" xmlns="" id="{D9823954-6095-4466-B404-AD1EF34E9C33}"/>
              </a:ext>
            </a:extLst>
          </p:cNvPr>
          <p:cNvSpPr txBox="1"/>
          <p:nvPr/>
        </p:nvSpPr>
        <p:spPr>
          <a:xfrm>
            <a:off x="857252" y="1511867"/>
            <a:ext cx="3069290" cy="3108543"/>
          </a:xfrm>
          <a:prstGeom prst="rect">
            <a:avLst/>
          </a:prstGeom>
          <a:noFill/>
        </p:spPr>
        <p:txBody>
          <a:bodyPr wrap="square">
            <a:spAutoFit/>
          </a:bodyPr>
          <a:lstStyle/>
          <a:p>
            <a:pPr marL="469265" indent="-285750" algn="ctr">
              <a:buFont typeface="Wingdings" panose="05000000000000000000" pitchFamily="2" charset="2"/>
              <a:buChar char="q"/>
            </a:pPr>
            <a:r>
              <a:rPr lang="fr-FR" sz="1400" b="1" dirty="0">
                <a:solidFill>
                  <a:srgbClr val="161B33"/>
                </a:solidFill>
              </a:rPr>
              <a:t>Mesure « dividende salarié » </a:t>
            </a:r>
          </a:p>
          <a:p>
            <a:pPr marL="0" lvl="0" indent="0" algn="just">
              <a:buNone/>
            </a:pPr>
            <a:endParaRPr lang="fr-FR" sz="1400" dirty="0">
              <a:solidFill>
                <a:srgbClr val="161B33"/>
              </a:solidFill>
            </a:endParaRPr>
          </a:p>
          <a:p>
            <a:pPr marL="0" lvl="0" indent="0" algn="just">
              <a:buNone/>
            </a:pPr>
            <a:r>
              <a:rPr lang="fr-FR" sz="1400" dirty="0">
                <a:solidFill>
                  <a:srgbClr val="161B33"/>
                </a:solidFill>
              </a:rPr>
              <a:t>Imposer à toutes les entreprises, TPE / PME ou grands groupes, versant des dividendes à leurs actionnaires un dispositif de partage des profits en direction des salariés, par le versement obligatoire de l’intéressement ou de la participation ou d’une prime exceptionnelle de pouvoir d’achat.</a:t>
            </a:r>
          </a:p>
          <a:p>
            <a:pPr marL="0" lvl="0" indent="0" algn="just">
              <a:buNone/>
            </a:pPr>
            <a:endParaRPr lang="fr-FR" sz="1400" dirty="0">
              <a:solidFill>
                <a:srgbClr val="161B33"/>
              </a:solidFill>
            </a:endParaRPr>
          </a:p>
          <a:p>
            <a:pPr marL="0" lvl="0" indent="0" algn="just">
              <a:buNone/>
            </a:pPr>
            <a:r>
              <a:rPr lang="fr-FR" sz="1400" dirty="0">
                <a:solidFill>
                  <a:srgbClr val="161B33"/>
                </a:solidFill>
              </a:rPr>
              <a:t>Elle sera précisée dans une loi en faveur du pouvoir d’achat annoncée pour l’été prochain.</a:t>
            </a:r>
          </a:p>
        </p:txBody>
      </p:sp>
      <p:sp>
        <p:nvSpPr>
          <p:cNvPr id="11" name="ZoneTexte 10">
            <a:extLst>
              <a:ext uri="{FF2B5EF4-FFF2-40B4-BE49-F238E27FC236}">
                <a16:creationId xmlns:a16="http://schemas.microsoft.com/office/drawing/2014/main" xmlns="" id="{49323BBA-0523-43F4-AD68-4CAE2B6CD749}"/>
              </a:ext>
            </a:extLst>
          </p:cNvPr>
          <p:cNvSpPr txBox="1"/>
          <p:nvPr/>
        </p:nvSpPr>
        <p:spPr>
          <a:xfrm>
            <a:off x="4290360" y="1510940"/>
            <a:ext cx="3069290" cy="3108543"/>
          </a:xfrm>
          <a:prstGeom prst="rect">
            <a:avLst/>
          </a:prstGeom>
          <a:noFill/>
        </p:spPr>
        <p:txBody>
          <a:bodyPr wrap="square">
            <a:spAutoFit/>
          </a:bodyPr>
          <a:lstStyle/>
          <a:p>
            <a:pPr marL="469265" indent="-285750" algn="ctr">
              <a:buFont typeface="Wingdings" panose="05000000000000000000" pitchFamily="2" charset="2"/>
              <a:buChar char="q"/>
            </a:pPr>
            <a:r>
              <a:rPr lang="fr-FR" sz="1400" b="1" dirty="0">
                <a:solidFill>
                  <a:srgbClr val="161B33"/>
                </a:solidFill>
              </a:rPr>
              <a:t>Triplement de la prime exceptionnelle de pouvoir d’achat </a:t>
            </a:r>
          </a:p>
          <a:p>
            <a:pPr marL="183515" indent="0" algn="just">
              <a:buNone/>
            </a:pPr>
            <a:endParaRPr lang="fr-FR" sz="1400" dirty="0">
              <a:solidFill>
                <a:srgbClr val="161B33"/>
              </a:solidFill>
            </a:endParaRPr>
          </a:p>
          <a:p>
            <a:pPr marL="183515" indent="0" algn="just">
              <a:buNone/>
            </a:pPr>
            <a:r>
              <a:rPr lang="fr-FR" sz="1400" dirty="0">
                <a:solidFill>
                  <a:srgbClr val="161B33"/>
                </a:solidFill>
              </a:rPr>
              <a:t>Cette augmentation s’accompagnera d’un maintien des exonérations sociales et fiscales associées.</a:t>
            </a:r>
          </a:p>
          <a:p>
            <a:pPr marL="183515" indent="0" algn="just">
              <a:buNone/>
            </a:pPr>
            <a:endParaRPr lang="fr-FR" sz="1400" dirty="0">
              <a:solidFill>
                <a:srgbClr val="161B33"/>
              </a:solidFill>
            </a:endParaRPr>
          </a:p>
          <a:p>
            <a:pPr marL="183515" indent="0" algn="just">
              <a:buNone/>
            </a:pPr>
            <a:r>
              <a:rPr lang="fr-FR" sz="1400" dirty="0">
                <a:solidFill>
                  <a:srgbClr val="161B33"/>
                </a:solidFill>
              </a:rPr>
              <a:t>Le montant maximal exonéré de la Pepa 2021 s’élève actuellement à 1000 € par bénéficiaire, porté à 2000 € notamment lorsque l’entreprise met en œuvre un accord d’intéressement. </a:t>
            </a:r>
          </a:p>
        </p:txBody>
      </p:sp>
      <p:sp>
        <p:nvSpPr>
          <p:cNvPr id="7" name="Espace réservé du texte 2">
            <a:extLst>
              <a:ext uri="{FF2B5EF4-FFF2-40B4-BE49-F238E27FC236}">
                <a16:creationId xmlns:a16="http://schemas.microsoft.com/office/drawing/2014/main" xmlns="" id="{0C8FA58D-1216-40D7-A6A9-1A392A237D76}"/>
              </a:ext>
            </a:extLst>
          </p:cNvPr>
          <p:cNvSpPr>
            <a:spLocks noGrp="1"/>
          </p:cNvSpPr>
          <p:nvPr>
            <p:ph type="body" sz="quarter" idx="24"/>
          </p:nvPr>
        </p:nvSpPr>
        <p:spPr>
          <a:xfrm>
            <a:off x="539999" y="513840"/>
            <a:ext cx="6930124" cy="221713"/>
          </a:xfrm>
        </p:spPr>
        <p:txBody>
          <a:bodyPr>
            <a:normAutofit fontScale="32500" lnSpcReduction="20000"/>
          </a:bodyPr>
          <a:lstStyle/>
          <a:p>
            <a:r>
              <a:rPr lang="fr-FR" sz="1800" b="1" i="1" dirty="0">
                <a:effectLst/>
                <a:latin typeface="Calibri" panose="020F0502020204030204" pitchFamily="34" charset="0"/>
                <a:ea typeface="Calibri" panose="020F0502020204030204" pitchFamily="34" charset="0"/>
              </a:rPr>
              <a:t>Le droit du travail évolue en permanence. Prenez le temps d'évaluer ses dernières modifications pour mieux les déployer dans votre entreprise. </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 </a:t>
            </a:r>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10" name="Image 9"/>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50472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469B8A80-81EB-4E5E-935B-6CB3282CD603}"/>
              </a:ext>
            </a:extLst>
          </p:cNvPr>
          <p:cNvSpPr>
            <a:spLocks noGrp="1"/>
          </p:cNvSpPr>
          <p:nvPr>
            <p:ph type="body" sz="quarter" idx="25"/>
          </p:nvPr>
        </p:nvSpPr>
        <p:spPr>
          <a:xfrm>
            <a:off x="501444" y="1024827"/>
            <a:ext cx="8145180" cy="302984"/>
          </a:xfrm>
        </p:spPr>
        <p:txBody>
          <a:bodyPr>
            <a:normAutofit lnSpcReduction="10000"/>
          </a:bodyPr>
          <a:lstStyle/>
          <a:p>
            <a:r>
              <a:rPr lang="fr-FR" b="1" u="sng" dirty="0"/>
              <a:t>12. Comment se tenir informé ? </a:t>
            </a:r>
          </a:p>
        </p:txBody>
      </p:sp>
      <p:sp>
        <p:nvSpPr>
          <p:cNvPr id="5" name="Espace réservé du texte 4">
            <a:extLst>
              <a:ext uri="{FF2B5EF4-FFF2-40B4-BE49-F238E27FC236}">
                <a16:creationId xmlns:a16="http://schemas.microsoft.com/office/drawing/2014/main" xmlns="" id="{14E9E8B5-ED19-445A-B928-4A9DAFA06765}"/>
              </a:ext>
            </a:extLst>
          </p:cNvPr>
          <p:cNvSpPr>
            <a:spLocks noGrp="1"/>
          </p:cNvSpPr>
          <p:nvPr>
            <p:ph type="body" sz="quarter" idx="26"/>
          </p:nvPr>
        </p:nvSpPr>
        <p:spPr>
          <a:xfrm>
            <a:off x="501444" y="1344234"/>
            <a:ext cx="8145180" cy="2358736"/>
          </a:xfrm>
        </p:spPr>
        <p:txBody>
          <a:bodyPr>
            <a:normAutofit/>
          </a:bodyPr>
          <a:lstStyle/>
          <a:p>
            <a:pPr marL="285750" indent="-285750">
              <a:buFont typeface="Arial" panose="020B0604020202020204" pitchFamily="34" charset="0"/>
              <a:buChar char="•"/>
            </a:pPr>
            <a:r>
              <a:rPr lang="fr-FR" sz="1200" dirty="0"/>
              <a:t>Le droit du travail est une matière vivante, en constante évolution au niveau législatif, réglementaire et de la jurisprudence.</a:t>
            </a:r>
          </a:p>
          <a:p>
            <a:endParaRPr lang="fr-FR" sz="300" dirty="0"/>
          </a:p>
          <a:p>
            <a:pPr marL="285750" indent="-285750">
              <a:buFont typeface="Arial" panose="020B0604020202020204" pitchFamily="34" charset="0"/>
              <a:buChar char="•"/>
            </a:pPr>
            <a:r>
              <a:rPr lang="fr-FR" sz="1200" dirty="0"/>
              <a:t>Se doter d’une application simple, intuitive et mettant en avant les principales évolutions à mettre en œuvre dans l’entreprise : une manière de cultiver les bons réflexes.</a:t>
            </a:r>
          </a:p>
          <a:p>
            <a:endParaRPr lang="fr-FR" sz="300" dirty="0"/>
          </a:p>
          <a:p>
            <a:pPr marL="285750" indent="-285750">
              <a:buFont typeface="Arial" panose="020B0604020202020204" pitchFamily="34" charset="0"/>
              <a:buChar char="•"/>
            </a:pPr>
            <a:r>
              <a:rPr lang="fr-FR" sz="1200" dirty="0"/>
              <a:t>Se tourner vers un conseil spécialisé en droit social en amont pour limiter les situations irrécupérables et aux conséquences financières parfois lourdes.</a:t>
            </a:r>
          </a:p>
          <a:p>
            <a:endParaRPr lang="fr-FR" sz="1200" dirty="0"/>
          </a:p>
          <a:p>
            <a:pPr marL="285750" indent="-285750">
              <a:buFont typeface="Arial" panose="020B0604020202020204" pitchFamily="34" charset="0"/>
              <a:buChar char="•"/>
            </a:pPr>
            <a:endParaRPr lang="fr-FR" sz="1200" dirty="0"/>
          </a:p>
          <a:p>
            <a:pPr marL="285750" indent="-285750">
              <a:buFont typeface="Arial" panose="020B0604020202020204" pitchFamily="34" charset="0"/>
              <a:buChar char="•"/>
            </a:pPr>
            <a:endParaRPr lang="fr-FR" sz="1200" dirty="0"/>
          </a:p>
        </p:txBody>
      </p:sp>
      <p:sp>
        <p:nvSpPr>
          <p:cNvPr id="6" name="Espace réservé du numéro de diapositive 5">
            <a:extLst>
              <a:ext uri="{FF2B5EF4-FFF2-40B4-BE49-F238E27FC236}">
                <a16:creationId xmlns:a16="http://schemas.microsoft.com/office/drawing/2014/main" xmlns="" id="{2EDC1A21-E2F5-4D93-9D17-54E685B55DF3}"/>
              </a:ext>
            </a:extLst>
          </p:cNvPr>
          <p:cNvSpPr>
            <a:spLocks noGrp="1"/>
          </p:cNvSpPr>
          <p:nvPr>
            <p:ph type="sldNum" sz="quarter" idx="2"/>
          </p:nvPr>
        </p:nvSpPr>
        <p:spPr/>
        <p:txBody>
          <a:bodyPr/>
          <a:lstStyle/>
          <a:p>
            <a:fld id="{86CB4B4D-7CA3-9044-876B-883B54F8677D}" type="slidenum">
              <a:rPr lang="fr-FR" smtClean="0"/>
              <a:pPr/>
              <a:t>23</a:t>
            </a:fld>
            <a:endParaRPr lang="fr-FR" dirty="0"/>
          </a:p>
        </p:txBody>
      </p:sp>
      <p:pic>
        <p:nvPicPr>
          <p:cNvPr id="8" name="Image 7">
            <a:extLst>
              <a:ext uri="{FF2B5EF4-FFF2-40B4-BE49-F238E27FC236}">
                <a16:creationId xmlns:a16="http://schemas.microsoft.com/office/drawing/2014/main" xmlns="" id="{066E10B4-1B25-4D0D-91A1-33240796E211}"/>
              </a:ext>
            </a:extLst>
          </p:cNvPr>
          <p:cNvPicPr>
            <a:picLocks noChangeAspect="1"/>
          </p:cNvPicPr>
          <p:nvPr/>
        </p:nvPicPr>
        <p:blipFill>
          <a:blip r:embed="rId2"/>
          <a:stretch>
            <a:fillRect/>
          </a:stretch>
        </p:blipFill>
        <p:spPr>
          <a:xfrm>
            <a:off x="1968335" y="2442726"/>
            <a:ext cx="4856747" cy="2039699"/>
          </a:xfrm>
          <a:prstGeom prst="rect">
            <a:avLst/>
          </a:prstGeom>
        </p:spPr>
      </p:pic>
      <p:sp>
        <p:nvSpPr>
          <p:cNvPr id="14" name="Espace réservé du texte 2">
            <a:extLst>
              <a:ext uri="{FF2B5EF4-FFF2-40B4-BE49-F238E27FC236}">
                <a16:creationId xmlns:a16="http://schemas.microsoft.com/office/drawing/2014/main" xmlns="" id="{A099167D-F958-4D84-A5E1-6FB82F947541}"/>
              </a:ext>
            </a:extLst>
          </p:cNvPr>
          <p:cNvSpPr txBox="1">
            <a:spLocks/>
          </p:cNvSpPr>
          <p:nvPr/>
        </p:nvSpPr>
        <p:spPr>
          <a:xfrm>
            <a:off x="539999" y="513840"/>
            <a:ext cx="6930124" cy="221713"/>
          </a:xfrm>
          <a:prstGeom prst="rect">
            <a:avLst/>
          </a:prstGeom>
        </p:spPr>
        <p:txBody>
          <a:bodyPr lIns="0" tIns="0" rIns="0" bIns="0" anchor="b">
            <a:normAutofit fontScale="32500" lnSpcReduction="20000"/>
          </a:bodyPr>
          <a:lstStyle>
            <a:lvl1pPr marL="0" indent="0" algn="l" defTabSz="514337" rtl="0" eaLnBrk="1" latinLnBrk="0" hangingPunct="1">
              <a:lnSpc>
                <a:spcPct val="90000"/>
              </a:lnSpc>
              <a:spcBef>
                <a:spcPts val="0"/>
              </a:spcBef>
              <a:buSzTx/>
              <a:buFontTx/>
              <a:buNone/>
              <a:defRPr sz="1300" b="1" kern="1200" cap="all" spc="200" baseline="0">
                <a:solidFill>
                  <a:srgbClr val="FFFFFF"/>
                </a:solidFill>
                <a:latin typeface="+mn-lt"/>
                <a:ea typeface="+mn-ea"/>
                <a:cs typeface="+mn-cs"/>
              </a:defRPr>
            </a:lvl1pPr>
            <a:lvl2pPr marL="0" indent="457200" algn="l" defTabSz="514337" rtl="0" eaLnBrk="1" latinLnBrk="0" hangingPunct="1">
              <a:lnSpc>
                <a:spcPct val="90000"/>
              </a:lnSpc>
              <a:spcBef>
                <a:spcPts val="0"/>
              </a:spcBef>
              <a:buSzTx/>
              <a:buFontTx/>
              <a:buNone/>
              <a:defRPr sz="1000" b="1" kern="1200" cap="all" spc="200">
                <a:solidFill>
                  <a:srgbClr val="FFFFFF"/>
                </a:solidFill>
                <a:latin typeface="+mn-lt"/>
                <a:ea typeface="+mn-ea"/>
                <a:cs typeface="+mn-cs"/>
              </a:defRPr>
            </a:lvl2pPr>
            <a:lvl3pPr marL="0" indent="914400" algn="l" defTabSz="514337" rtl="0" eaLnBrk="1" latinLnBrk="0" hangingPunct="1">
              <a:lnSpc>
                <a:spcPct val="90000"/>
              </a:lnSpc>
              <a:spcBef>
                <a:spcPts val="0"/>
              </a:spcBef>
              <a:buSzTx/>
              <a:buFontTx/>
              <a:buNone/>
              <a:defRPr sz="1000" b="1" kern="1200" cap="all" spc="200">
                <a:solidFill>
                  <a:srgbClr val="FFFFFF"/>
                </a:solidFill>
                <a:latin typeface="+mn-lt"/>
                <a:ea typeface="+mn-ea"/>
                <a:cs typeface="+mn-cs"/>
              </a:defRPr>
            </a:lvl3pPr>
            <a:lvl4pPr marL="0" indent="1371600" algn="l" defTabSz="514337" rtl="0" eaLnBrk="1" latinLnBrk="0" hangingPunct="1">
              <a:lnSpc>
                <a:spcPct val="90000"/>
              </a:lnSpc>
              <a:spcBef>
                <a:spcPts val="0"/>
              </a:spcBef>
              <a:buSzTx/>
              <a:buFontTx/>
              <a:buNone/>
              <a:defRPr sz="1000" b="1" kern="1200" cap="all" spc="200">
                <a:solidFill>
                  <a:srgbClr val="FFFFFF"/>
                </a:solidFill>
                <a:latin typeface="+mn-lt"/>
                <a:ea typeface="+mn-ea"/>
                <a:cs typeface="+mn-cs"/>
              </a:defRPr>
            </a:lvl4pPr>
            <a:lvl5pPr marL="0" indent="1828800" algn="l" defTabSz="514337" rtl="0" eaLnBrk="1" latinLnBrk="0" hangingPunct="1">
              <a:lnSpc>
                <a:spcPct val="90000"/>
              </a:lnSpc>
              <a:spcBef>
                <a:spcPts val="0"/>
              </a:spcBef>
              <a:buSzTx/>
              <a:buFontTx/>
              <a:buNone/>
              <a:defRPr sz="1000" b="1" kern="1200" cap="all" spc="200">
                <a:solidFill>
                  <a:srgbClr val="FFFFFF"/>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fr-FR" sz="1800" i="1" dirty="0">
                <a:latin typeface="Calibri" panose="020F0502020204030204" pitchFamily="34" charset="0"/>
                <a:ea typeface="Calibri" panose="020F0502020204030204" pitchFamily="34" charset="0"/>
              </a:rPr>
              <a:t>Le droit du travail évolue en permanence. Prenez le temps d'évaluer ses dernières modifications pour mieux les déployer dans votre entreprise. </a:t>
            </a:r>
            <a:endParaRPr lang="fr-FR" sz="1800" dirty="0">
              <a:latin typeface="Calibri" panose="020F0502020204030204" pitchFamily="34" charset="0"/>
              <a:ea typeface="Calibri" panose="020F0502020204030204" pitchFamily="34" charset="0"/>
            </a:endParaRPr>
          </a:p>
          <a:p>
            <a:r>
              <a:rPr lang="fr-FR" sz="1800" dirty="0">
                <a:latin typeface="Calibri" panose="020F0502020204030204" pitchFamily="34" charset="0"/>
                <a:ea typeface="Calibri" panose="020F0502020204030204" pitchFamily="34" charset="0"/>
              </a:rPr>
              <a:t> </a:t>
            </a:r>
          </a:p>
          <a:p>
            <a:endParaRPr lang="fr-FR" dirty="0"/>
          </a:p>
        </p:txBody>
      </p:sp>
      <p:sp>
        <p:nvSpPr>
          <p:cNvPr id="15" name="Espace réservé du texte 1">
            <a:extLst>
              <a:ext uri="{FF2B5EF4-FFF2-40B4-BE49-F238E27FC236}">
                <a16:creationId xmlns:a16="http://schemas.microsoft.com/office/drawing/2014/main" xmlns="" id="{B12294D2-6F43-405B-B67A-50F2845743E4}"/>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10" name="Image 9"/>
          <p:cNvPicPr>
            <a:picLocks noChangeAspect="1"/>
          </p:cNvPicPr>
          <p:nvPr/>
        </p:nvPicPr>
        <p:blipFill>
          <a:blip r:embed="rId4"/>
          <a:stretch>
            <a:fillRect/>
          </a:stretch>
        </p:blipFill>
        <p:spPr>
          <a:xfrm>
            <a:off x="5853059" y="4517973"/>
            <a:ext cx="1066892" cy="566977"/>
          </a:xfrm>
          <a:prstGeom prst="rect">
            <a:avLst/>
          </a:prstGeom>
        </p:spPr>
      </p:pic>
    </p:spTree>
    <p:extLst>
      <p:ext uri="{BB962C8B-B14F-4D97-AF65-F5344CB8AC3E}">
        <p14:creationId xmlns:p14="http://schemas.microsoft.com/office/powerpoint/2010/main" val="2622309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a:prstGeom prst="rect">
            <a:avLst/>
          </a:prstGeom>
        </p:spPr>
        <p:txBody>
          <a:bodyPr/>
          <a:lstStyle/>
          <a:p>
            <a:fld id="{86CB4B4D-7CA3-9044-876B-883B54F8677D}" type="slidenum">
              <a:rPr lang="fr-FR" smtClean="0"/>
              <a:t>24</a:t>
            </a:fld>
            <a:endParaRPr lang="fr-FR"/>
          </a:p>
        </p:txBody>
      </p:sp>
    </p:spTree>
    <p:extLst>
      <p:ext uri="{BB962C8B-B14F-4D97-AF65-F5344CB8AC3E}">
        <p14:creationId xmlns:p14="http://schemas.microsoft.com/office/powerpoint/2010/main" val="296240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39999" y="171879"/>
            <a:ext cx="4520139" cy="198537"/>
          </a:xfrm>
        </p:spPr>
        <p:txBody>
          <a:bodyPr/>
          <a:lstStyle/>
          <a:p>
            <a:r>
              <a:rPr lang="fr-FR" dirty="0" err="1"/>
              <a:t>Reboost</a:t>
            </a:r>
            <a:r>
              <a:rPr lang="fr-FR" dirty="0"/>
              <a:t> Emploi Boucle Nord de Seine </a:t>
            </a:r>
          </a:p>
          <a:p>
            <a:endParaRPr lang="fr-FR" dirty="0"/>
          </a:p>
        </p:txBody>
      </p:sp>
      <p:sp>
        <p:nvSpPr>
          <p:cNvPr id="13" name="Espace réservé du texte 7"/>
          <p:cNvSpPr>
            <a:spLocks noGrp="1"/>
          </p:cNvSpPr>
          <p:nvPr>
            <p:ph type="body" sz="quarter" idx="24"/>
          </p:nvPr>
        </p:nvSpPr>
        <p:spPr/>
        <p:txBody>
          <a:bodyPr>
            <a:normAutofit/>
          </a:bodyPr>
          <a:lstStyle/>
          <a:p>
            <a:r>
              <a:rPr lang="fr-FR" sz="1600" dirty="0"/>
              <a:t>1 jeune 1 solution</a:t>
            </a:r>
            <a:endParaRPr lang="fr-FR" sz="1600" i="1" dirty="0"/>
          </a:p>
        </p:txBody>
      </p:sp>
      <p:sp>
        <p:nvSpPr>
          <p:cNvPr id="6" name="Espace réservé du numéro de diapositive 5"/>
          <p:cNvSpPr>
            <a:spLocks noGrp="1"/>
          </p:cNvSpPr>
          <p:nvPr>
            <p:ph type="sldNum" sz="quarter" idx="2"/>
          </p:nvPr>
        </p:nvSpPr>
        <p:spPr/>
        <p:txBody>
          <a:bodyPr/>
          <a:lstStyle/>
          <a:p>
            <a:fld id="{5F1C8A3B-E283-410D-A3B2-CCEC0B494117}" type="slidenum">
              <a:rPr lang="fr-FR" smtClean="0"/>
              <a:pPr/>
              <a:t>3</a:t>
            </a:fld>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406749" y="107532"/>
            <a:ext cx="950495" cy="63281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320" y="68284"/>
            <a:ext cx="596940" cy="705216"/>
          </a:xfrm>
          <a:prstGeom prst="rect">
            <a:avLst/>
          </a:prstGeom>
        </p:spPr>
      </p:pic>
      <p:sp>
        <p:nvSpPr>
          <p:cNvPr id="3" name="Rectangle 2"/>
          <p:cNvSpPr/>
          <p:nvPr/>
        </p:nvSpPr>
        <p:spPr>
          <a:xfrm>
            <a:off x="279918" y="911193"/>
            <a:ext cx="8731043" cy="307777"/>
          </a:xfrm>
          <a:prstGeom prst="rect">
            <a:avLst/>
          </a:prstGeom>
        </p:spPr>
        <p:txBody>
          <a:bodyPr wrap="square">
            <a:spAutoFit/>
          </a:bodyPr>
          <a:lstStyle/>
          <a:p>
            <a:r>
              <a:rPr lang="fr-FR" sz="1400" b="1" u="sng" dirty="0">
                <a:solidFill>
                  <a:schemeClr val="accent2">
                    <a:lumMod val="75000"/>
                  </a:schemeClr>
                </a:solidFill>
              </a:rPr>
              <a:t>DES AIDES POUR BOOSTER  LES RECRUTEMENTS </a:t>
            </a:r>
            <a:r>
              <a:rPr lang="fr-FR" sz="1400" b="1" dirty="0">
                <a:solidFill>
                  <a:schemeClr val="accent2">
                    <a:lumMod val="75000"/>
                  </a:schemeClr>
                </a:solidFill>
              </a:rPr>
              <a:t>: UNE MOBILISATION NATIONALE POUR L’EMPLOI DES JEUNES</a:t>
            </a:r>
          </a:p>
        </p:txBody>
      </p:sp>
      <p:sp>
        <p:nvSpPr>
          <p:cNvPr id="4" name="Rectangle 3"/>
          <p:cNvSpPr/>
          <p:nvPr/>
        </p:nvSpPr>
        <p:spPr>
          <a:xfrm>
            <a:off x="1395575" y="1375624"/>
            <a:ext cx="6535745" cy="523220"/>
          </a:xfrm>
          <a:prstGeom prst="rect">
            <a:avLst/>
          </a:prstGeom>
        </p:spPr>
        <p:txBody>
          <a:bodyPr wrap="square">
            <a:spAutoFit/>
          </a:bodyPr>
          <a:lstStyle/>
          <a:p>
            <a:r>
              <a:rPr lang="fr-FR" sz="1400" dirty="0">
                <a:solidFill>
                  <a:schemeClr val="accent1"/>
                </a:solidFill>
              </a:rPr>
              <a:t>Avec le plan </a:t>
            </a:r>
            <a:r>
              <a:rPr lang="fr-FR" sz="1400" b="1" dirty="0">
                <a:solidFill>
                  <a:schemeClr val="accent1"/>
                </a:solidFill>
              </a:rPr>
              <a:t>« 1 jeune, 1 solution »</a:t>
            </a:r>
            <a:r>
              <a:rPr lang="fr-FR" sz="1400" dirty="0">
                <a:solidFill>
                  <a:schemeClr val="accent1"/>
                </a:solidFill>
              </a:rPr>
              <a:t>, le Gouvernement  soutient et accompagne les entreprises par des </a:t>
            </a:r>
            <a:r>
              <a:rPr lang="fr-FR" sz="1400" b="1" dirty="0">
                <a:solidFill>
                  <a:schemeClr val="accent1"/>
                </a:solidFill>
              </a:rPr>
              <a:t>primes exceptionnelles </a:t>
            </a:r>
            <a:r>
              <a:rPr lang="fr-FR" sz="1400" dirty="0">
                <a:solidFill>
                  <a:schemeClr val="accent1"/>
                </a:solidFill>
              </a:rPr>
              <a:t>à l’embauche des jeunes.</a:t>
            </a:r>
          </a:p>
        </p:txBody>
      </p:sp>
      <p:sp>
        <p:nvSpPr>
          <p:cNvPr id="5" name="Rectangle 4"/>
          <p:cNvSpPr/>
          <p:nvPr/>
        </p:nvSpPr>
        <p:spPr>
          <a:xfrm>
            <a:off x="518032" y="2002842"/>
            <a:ext cx="4968366" cy="923330"/>
          </a:xfrm>
          <a:prstGeom prst="rect">
            <a:avLst/>
          </a:prstGeom>
        </p:spPr>
        <p:txBody>
          <a:bodyPr wrap="square">
            <a:spAutoFit/>
          </a:bodyPr>
          <a:lstStyle/>
          <a:p>
            <a:pPr marL="171450" indent="-171450">
              <a:buFont typeface="Wingdings" panose="05000000000000000000" pitchFamily="2" charset="2"/>
              <a:buChar char="v"/>
            </a:pPr>
            <a:r>
              <a:rPr lang="fr-FR" sz="1600" b="1" dirty="0">
                <a:solidFill>
                  <a:schemeClr val="accent1"/>
                </a:solidFill>
              </a:rPr>
              <a:t>Aide à l’embauche des jeunes </a:t>
            </a:r>
          </a:p>
          <a:p>
            <a:r>
              <a:rPr lang="fr-FR" sz="1400" b="1" dirty="0">
                <a:solidFill>
                  <a:schemeClr val="accent2">
                    <a:lumMod val="75000"/>
                  </a:schemeClr>
                </a:solidFill>
              </a:rPr>
              <a:t>→ 4 000 € </a:t>
            </a:r>
          </a:p>
          <a:p>
            <a:r>
              <a:rPr lang="fr-FR" sz="1200" dirty="0"/>
              <a:t>pour le recrutement  d’un jeune de moins de 26 ans en CDI, </a:t>
            </a:r>
          </a:p>
          <a:p>
            <a:r>
              <a:rPr lang="fr-FR" sz="1200" dirty="0"/>
              <a:t>CDI intérimaire ou CDD de plus de 3 mois</a:t>
            </a:r>
          </a:p>
        </p:txBody>
      </p:sp>
      <p:sp>
        <p:nvSpPr>
          <p:cNvPr id="7" name="Rectangle 6"/>
          <p:cNvSpPr/>
          <p:nvPr/>
        </p:nvSpPr>
        <p:spPr>
          <a:xfrm>
            <a:off x="539751" y="3214237"/>
            <a:ext cx="4338899" cy="923330"/>
          </a:xfrm>
          <a:prstGeom prst="rect">
            <a:avLst/>
          </a:prstGeom>
        </p:spPr>
        <p:txBody>
          <a:bodyPr wrap="square">
            <a:spAutoFit/>
          </a:bodyPr>
          <a:lstStyle/>
          <a:p>
            <a:pPr marL="171450" indent="-171450">
              <a:buFont typeface="Wingdings" panose="05000000000000000000" pitchFamily="2" charset="2"/>
              <a:buChar char="v"/>
            </a:pPr>
            <a:r>
              <a:rPr lang="fr-FR" sz="1600" b="1" dirty="0">
                <a:solidFill>
                  <a:schemeClr val="accent1"/>
                </a:solidFill>
              </a:rPr>
              <a:t>Emploi Franc+</a:t>
            </a:r>
          </a:p>
          <a:p>
            <a:r>
              <a:rPr lang="fr-FR" sz="1400" b="1" dirty="0">
                <a:solidFill>
                  <a:schemeClr val="accent2">
                    <a:lumMod val="75000"/>
                  </a:schemeClr>
                </a:solidFill>
              </a:rPr>
              <a:t>→ 17 000 € sur 3 ans</a:t>
            </a:r>
          </a:p>
          <a:p>
            <a:r>
              <a:rPr lang="fr-FR" sz="1200" dirty="0"/>
              <a:t>pour le recrutement d’un jeune  de moins de 26 ans résidant  dans un quartier prioritaire de la politique de la ville (QPV)</a:t>
            </a:r>
          </a:p>
        </p:txBody>
      </p:sp>
      <p:sp>
        <p:nvSpPr>
          <p:cNvPr id="10" name="Rectangle 9"/>
          <p:cNvSpPr/>
          <p:nvPr/>
        </p:nvSpPr>
        <p:spPr>
          <a:xfrm>
            <a:off x="5007377" y="2126569"/>
            <a:ext cx="3928352" cy="2062103"/>
          </a:xfrm>
          <a:prstGeom prst="rect">
            <a:avLst/>
          </a:prstGeom>
        </p:spPr>
        <p:txBody>
          <a:bodyPr wrap="square">
            <a:spAutoFit/>
          </a:bodyPr>
          <a:lstStyle/>
          <a:p>
            <a:pPr marL="171450" indent="-171450">
              <a:buFont typeface="Wingdings" panose="05000000000000000000" pitchFamily="2" charset="2"/>
              <a:buChar char="v"/>
            </a:pPr>
            <a:r>
              <a:rPr lang="fr-FR" sz="1600" b="1" dirty="0">
                <a:solidFill>
                  <a:schemeClr val="accent1"/>
                </a:solidFill>
              </a:rPr>
              <a:t>Aide à l’embauche des alternants </a:t>
            </a:r>
          </a:p>
          <a:p>
            <a:r>
              <a:rPr lang="fr-FR" sz="1400" b="1" dirty="0">
                <a:solidFill>
                  <a:schemeClr val="accent2">
                    <a:lumMod val="75000"/>
                  </a:schemeClr>
                </a:solidFill>
              </a:rPr>
              <a:t>→ Jusqu’à 5 000 €</a:t>
            </a:r>
          </a:p>
          <a:p>
            <a:r>
              <a:rPr lang="fr-FR" sz="1200" dirty="0"/>
              <a:t>pour le recrutement d’un jeune de moins de 18 ans en apprentissage </a:t>
            </a:r>
          </a:p>
          <a:p>
            <a:r>
              <a:rPr lang="fr-FR" sz="1200" dirty="0"/>
              <a:t>ou en contrat de professionnalisation</a:t>
            </a:r>
          </a:p>
          <a:p>
            <a:endParaRPr lang="fr-FR" sz="1200" dirty="0"/>
          </a:p>
          <a:p>
            <a:r>
              <a:rPr lang="fr-FR" sz="1400" b="1" dirty="0">
                <a:solidFill>
                  <a:schemeClr val="accent2">
                    <a:lumMod val="75000"/>
                  </a:schemeClr>
                </a:solidFill>
              </a:rPr>
              <a:t>→ Jusqu’à 8 000 €</a:t>
            </a:r>
          </a:p>
          <a:p>
            <a:r>
              <a:rPr lang="fr-FR" sz="1200" dirty="0"/>
              <a:t>pour le recrutement d’un  jeune de 18 à 29 ans en apprentissage </a:t>
            </a:r>
          </a:p>
          <a:p>
            <a:r>
              <a:rPr lang="fr-FR" sz="1200" dirty="0"/>
              <a:t>ou en contrat  de professionnalisation</a:t>
            </a:r>
          </a:p>
        </p:txBody>
      </p:sp>
      <p:pic>
        <p:nvPicPr>
          <p:cNvPr id="17" name="Image 16"/>
          <p:cNvPicPr>
            <a:picLocks noChangeAspect="1"/>
          </p:cNvPicPr>
          <p:nvPr/>
        </p:nvPicPr>
        <p:blipFill>
          <a:blip r:embed="rId5"/>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98787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39999" y="171879"/>
            <a:ext cx="4520139" cy="198537"/>
          </a:xfrm>
        </p:spPr>
        <p:txBody>
          <a:bodyPr/>
          <a:lstStyle/>
          <a:p>
            <a:r>
              <a:rPr lang="fr-FR" dirty="0" err="1"/>
              <a:t>Reboost</a:t>
            </a:r>
            <a:r>
              <a:rPr lang="fr-FR" dirty="0"/>
              <a:t> Emploi Boucle Nord de Seine </a:t>
            </a:r>
          </a:p>
          <a:p>
            <a:endParaRPr lang="fr-FR" dirty="0"/>
          </a:p>
        </p:txBody>
      </p:sp>
      <p:sp>
        <p:nvSpPr>
          <p:cNvPr id="13" name="Espace réservé du texte 7"/>
          <p:cNvSpPr>
            <a:spLocks noGrp="1"/>
          </p:cNvSpPr>
          <p:nvPr>
            <p:ph type="body" sz="quarter" idx="24"/>
          </p:nvPr>
        </p:nvSpPr>
        <p:spPr/>
        <p:txBody>
          <a:bodyPr>
            <a:normAutofit/>
          </a:bodyPr>
          <a:lstStyle/>
          <a:p>
            <a:r>
              <a:rPr lang="fr-FR" sz="1600" dirty="0"/>
              <a:t>1 jeune 1 solution</a:t>
            </a:r>
            <a:endParaRPr lang="fr-FR" sz="1600" i="1" dirty="0"/>
          </a:p>
        </p:txBody>
      </p:sp>
      <p:sp>
        <p:nvSpPr>
          <p:cNvPr id="6" name="Espace réservé du numéro de diapositive 5"/>
          <p:cNvSpPr>
            <a:spLocks noGrp="1"/>
          </p:cNvSpPr>
          <p:nvPr>
            <p:ph type="sldNum" sz="quarter" idx="2"/>
          </p:nvPr>
        </p:nvSpPr>
        <p:spPr/>
        <p:txBody>
          <a:bodyPr/>
          <a:lstStyle/>
          <a:p>
            <a:fld id="{5F1C8A3B-E283-410D-A3B2-CCEC0B494117}" type="slidenum">
              <a:rPr lang="fr-FR" smtClean="0"/>
              <a:pPr/>
              <a:t>4</a:t>
            </a:fld>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62" y="4497687"/>
            <a:ext cx="1499082" cy="519977"/>
          </a:xfrm>
          <a:prstGeom prst="rect">
            <a:avLst/>
          </a:prstGeom>
        </p:spPr>
      </p:pic>
      <p:pic>
        <p:nvPicPr>
          <p:cNvPr id="8" name="Image 7"/>
          <p:cNvPicPr>
            <a:picLocks noChangeAspect="1"/>
          </p:cNvPicPr>
          <p:nvPr/>
        </p:nvPicPr>
        <p:blipFill>
          <a:blip r:embed="rId3"/>
          <a:stretch>
            <a:fillRect/>
          </a:stretch>
        </p:blipFill>
        <p:spPr>
          <a:xfrm>
            <a:off x="5348550" y="104487"/>
            <a:ext cx="950495" cy="63281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320" y="68284"/>
            <a:ext cx="596940" cy="705216"/>
          </a:xfrm>
          <a:prstGeom prst="rect">
            <a:avLst/>
          </a:prstGeom>
        </p:spPr>
      </p:pic>
      <p:sp>
        <p:nvSpPr>
          <p:cNvPr id="11" name="Rectangle 10"/>
          <p:cNvSpPr/>
          <p:nvPr/>
        </p:nvSpPr>
        <p:spPr>
          <a:xfrm>
            <a:off x="632369" y="2128752"/>
            <a:ext cx="4076479" cy="677108"/>
          </a:xfrm>
          <a:prstGeom prst="rect">
            <a:avLst/>
          </a:prstGeom>
        </p:spPr>
        <p:txBody>
          <a:bodyPr wrap="square">
            <a:spAutoFit/>
          </a:bodyPr>
          <a:lstStyle/>
          <a:p>
            <a:pPr marL="171450" indent="-171450">
              <a:buFont typeface="Wingdings" panose="05000000000000000000" pitchFamily="2" charset="2"/>
              <a:buChar char="v"/>
            </a:pPr>
            <a:r>
              <a:rPr lang="fr-FR" sz="1400" b="1" dirty="0">
                <a:solidFill>
                  <a:schemeClr val="accent1"/>
                </a:solidFill>
              </a:rPr>
              <a:t>VTE vert (Volontariat Territorial en Entreprise)</a:t>
            </a:r>
          </a:p>
          <a:p>
            <a:r>
              <a:rPr lang="fr-FR" sz="1200" b="1" dirty="0">
                <a:solidFill>
                  <a:schemeClr val="accent2">
                    <a:lumMod val="75000"/>
                  </a:schemeClr>
                </a:solidFill>
              </a:rPr>
              <a:t>→ Une prime de 8 000 € </a:t>
            </a:r>
            <a:r>
              <a:rPr lang="fr-FR" sz="1200" dirty="0"/>
              <a:t> pour les TPE, PME ou ETI  qui accueillent un jeune en VTE « vert »</a:t>
            </a:r>
          </a:p>
        </p:txBody>
      </p:sp>
      <p:sp>
        <p:nvSpPr>
          <p:cNvPr id="14" name="Rectangle 13"/>
          <p:cNvSpPr/>
          <p:nvPr/>
        </p:nvSpPr>
        <p:spPr>
          <a:xfrm>
            <a:off x="632370" y="3336550"/>
            <a:ext cx="4076479" cy="861774"/>
          </a:xfrm>
          <a:prstGeom prst="rect">
            <a:avLst/>
          </a:prstGeom>
        </p:spPr>
        <p:txBody>
          <a:bodyPr wrap="square">
            <a:spAutoFit/>
          </a:bodyPr>
          <a:lstStyle/>
          <a:p>
            <a:pPr marL="171450" indent="-171450">
              <a:buFont typeface="Wingdings" panose="05000000000000000000" pitchFamily="2" charset="2"/>
              <a:buChar char="v"/>
            </a:pPr>
            <a:r>
              <a:rPr lang="fr-FR" sz="1400" b="1" dirty="0">
                <a:solidFill>
                  <a:schemeClr val="accent1"/>
                </a:solidFill>
              </a:rPr>
              <a:t>Contrat initiative emploi </a:t>
            </a:r>
          </a:p>
          <a:p>
            <a:r>
              <a:rPr lang="fr-FR" sz="1200" b="1" dirty="0">
                <a:solidFill>
                  <a:schemeClr val="accent2">
                    <a:lumMod val="75000"/>
                  </a:schemeClr>
                </a:solidFill>
              </a:rPr>
              <a:t>→ Jusqu’à 8 000 € par an</a:t>
            </a:r>
          </a:p>
          <a:p>
            <a:r>
              <a:rPr lang="fr-FR" sz="1200" dirty="0"/>
              <a:t>pour le recrutement en CIE d’un jeune de moins de 26 ans  ou d’un jeune de moins de 30 ans en situation  de handicap</a:t>
            </a:r>
          </a:p>
        </p:txBody>
      </p:sp>
      <p:sp>
        <p:nvSpPr>
          <p:cNvPr id="15" name="Rectangle 14"/>
          <p:cNvSpPr/>
          <p:nvPr/>
        </p:nvSpPr>
        <p:spPr>
          <a:xfrm>
            <a:off x="4873303" y="3336550"/>
            <a:ext cx="4572000" cy="261610"/>
          </a:xfrm>
          <a:prstGeom prst="rect">
            <a:avLst/>
          </a:prstGeom>
        </p:spPr>
        <p:txBody>
          <a:bodyPr>
            <a:spAutoFit/>
          </a:bodyPr>
          <a:lstStyle/>
          <a:p>
            <a:r>
              <a:rPr lang="fr-FR" sz="1050" b="1" dirty="0"/>
              <a:t>POUR LES DEMANDES D’AIDES :  </a:t>
            </a:r>
            <a:r>
              <a:rPr lang="fr-FR" sz="1100" dirty="0"/>
              <a:t>sylae.asp-public.fr</a:t>
            </a:r>
          </a:p>
        </p:txBody>
      </p:sp>
      <p:sp>
        <p:nvSpPr>
          <p:cNvPr id="16" name="Rectangle 15"/>
          <p:cNvSpPr/>
          <p:nvPr/>
        </p:nvSpPr>
        <p:spPr>
          <a:xfrm>
            <a:off x="4756834" y="2290678"/>
            <a:ext cx="4572000" cy="600164"/>
          </a:xfrm>
          <a:prstGeom prst="rect">
            <a:avLst/>
          </a:prstGeom>
        </p:spPr>
        <p:txBody>
          <a:bodyPr>
            <a:spAutoFit/>
          </a:bodyPr>
          <a:lstStyle/>
          <a:p>
            <a:r>
              <a:rPr lang="fr-FR" sz="1050" b="1" dirty="0"/>
              <a:t>POUR CONNAÎTRE TOUTES LES MESURES ET REJOINDRE LA MOBILISATION :</a:t>
            </a:r>
            <a:endParaRPr lang="fr-FR" sz="1200" dirty="0"/>
          </a:p>
          <a:p>
            <a:r>
              <a:rPr lang="fr-FR" sz="1200" b="1" dirty="0">
                <a:solidFill>
                  <a:schemeClr val="accent2">
                    <a:lumMod val="75000"/>
                  </a:schemeClr>
                </a:solidFill>
                <a:hlinkClick r:id="rId5"/>
              </a:rPr>
              <a:t>1jeune1solution.gouv.fr</a:t>
            </a:r>
            <a:endParaRPr lang="fr-FR" sz="1200" b="1" dirty="0">
              <a:solidFill>
                <a:schemeClr val="accent2">
                  <a:lumMod val="75000"/>
                </a:schemeClr>
              </a:solidFill>
            </a:endParaRPr>
          </a:p>
          <a:p>
            <a:endParaRPr lang="fr-FR" sz="1050" dirty="0"/>
          </a:p>
        </p:txBody>
      </p:sp>
      <p:pic>
        <p:nvPicPr>
          <p:cNvPr id="17" name="Image 16"/>
          <p:cNvPicPr>
            <a:picLocks noChangeAspect="1"/>
          </p:cNvPicPr>
          <p:nvPr/>
        </p:nvPicPr>
        <p:blipFill>
          <a:blip r:embed="rId6"/>
          <a:stretch>
            <a:fillRect/>
          </a:stretch>
        </p:blipFill>
        <p:spPr>
          <a:xfrm>
            <a:off x="5823798" y="4450687"/>
            <a:ext cx="1066892" cy="566977"/>
          </a:xfrm>
          <a:prstGeom prst="rect">
            <a:avLst/>
          </a:prstGeom>
        </p:spPr>
      </p:pic>
      <p:sp>
        <p:nvSpPr>
          <p:cNvPr id="18" name="Rectangle 17"/>
          <p:cNvSpPr/>
          <p:nvPr/>
        </p:nvSpPr>
        <p:spPr>
          <a:xfrm>
            <a:off x="279918" y="911193"/>
            <a:ext cx="8731043" cy="307777"/>
          </a:xfrm>
          <a:prstGeom prst="rect">
            <a:avLst/>
          </a:prstGeom>
        </p:spPr>
        <p:txBody>
          <a:bodyPr wrap="square">
            <a:spAutoFit/>
          </a:bodyPr>
          <a:lstStyle/>
          <a:p>
            <a:r>
              <a:rPr lang="fr-FR" sz="1400" b="1" u="sng" dirty="0">
                <a:solidFill>
                  <a:schemeClr val="accent2">
                    <a:lumMod val="75000"/>
                  </a:schemeClr>
                </a:solidFill>
              </a:rPr>
              <a:t>DES AIDES POUR BOOSTER  LES RECRUTEMENTS </a:t>
            </a:r>
            <a:r>
              <a:rPr lang="fr-FR" sz="1400" b="1" dirty="0">
                <a:solidFill>
                  <a:schemeClr val="accent2">
                    <a:lumMod val="75000"/>
                  </a:schemeClr>
                </a:solidFill>
              </a:rPr>
              <a:t>: UNE MOBILISATION NATIONALE POUR L’EMPLOI DES JEUNES</a:t>
            </a:r>
          </a:p>
        </p:txBody>
      </p:sp>
      <p:sp>
        <p:nvSpPr>
          <p:cNvPr id="19" name="Rectangle 18"/>
          <p:cNvSpPr/>
          <p:nvPr/>
        </p:nvSpPr>
        <p:spPr>
          <a:xfrm>
            <a:off x="1395575" y="1375624"/>
            <a:ext cx="6535745" cy="523220"/>
          </a:xfrm>
          <a:prstGeom prst="rect">
            <a:avLst/>
          </a:prstGeom>
        </p:spPr>
        <p:txBody>
          <a:bodyPr wrap="square">
            <a:spAutoFit/>
          </a:bodyPr>
          <a:lstStyle/>
          <a:p>
            <a:r>
              <a:rPr lang="fr-FR" sz="1400" dirty="0">
                <a:solidFill>
                  <a:schemeClr val="accent1"/>
                </a:solidFill>
              </a:rPr>
              <a:t>Avec le plan </a:t>
            </a:r>
            <a:r>
              <a:rPr lang="fr-FR" sz="1400" b="1" dirty="0">
                <a:solidFill>
                  <a:schemeClr val="accent1"/>
                </a:solidFill>
              </a:rPr>
              <a:t>« 1 jeune, 1 solution »</a:t>
            </a:r>
            <a:r>
              <a:rPr lang="fr-FR" sz="1400" dirty="0">
                <a:solidFill>
                  <a:schemeClr val="accent1"/>
                </a:solidFill>
              </a:rPr>
              <a:t>, le Gouvernement  soutient et accompagne les entreprises par des </a:t>
            </a:r>
            <a:r>
              <a:rPr lang="fr-FR" sz="1400" b="1" dirty="0">
                <a:solidFill>
                  <a:schemeClr val="accent1"/>
                </a:solidFill>
              </a:rPr>
              <a:t>primes exceptionnelles </a:t>
            </a:r>
            <a:r>
              <a:rPr lang="fr-FR" sz="1400" dirty="0">
                <a:solidFill>
                  <a:schemeClr val="accent1"/>
                </a:solidFill>
              </a:rPr>
              <a:t>à l’embauche des jeunes.</a:t>
            </a:r>
          </a:p>
        </p:txBody>
      </p:sp>
    </p:spTree>
    <p:extLst>
      <p:ext uri="{BB962C8B-B14F-4D97-AF65-F5344CB8AC3E}">
        <p14:creationId xmlns:p14="http://schemas.microsoft.com/office/powerpoint/2010/main" val="102557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39999" y="171879"/>
            <a:ext cx="4520139" cy="198537"/>
          </a:xfrm>
        </p:spPr>
        <p:txBody>
          <a:bodyPr/>
          <a:lstStyle/>
          <a:p>
            <a:r>
              <a:rPr lang="fr-FR" dirty="0" err="1"/>
              <a:t>Reboost</a:t>
            </a:r>
            <a:r>
              <a:rPr lang="fr-FR" dirty="0"/>
              <a:t> Emploi Boucle Nord de Seine </a:t>
            </a:r>
          </a:p>
          <a:p>
            <a:endParaRPr lang="fr-FR" dirty="0"/>
          </a:p>
        </p:txBody>
      </p:sp>
      <p:sp>
        <p:nvSpPr>
          <p:cNvPr id="13" name="Espace réservé du texte 7"/>
          <p:cNvSpPr>
            <a:spLocks noGrp="1"/>
          </p:cNvSpPr>
          <p:nvPr>
            <p:ph type="body" sz="quarter" idx="24"/>
          </p:nvPr>
        </p:nvSpPr>
        <p:spPr/>
        <p:txBody>
          <a:bodyPr>
            <a:normAutofit/>
          </a:bodyPr>
          <a:lstStyle/>
          <a:p>
            <a:r>
              <a:rPr lang="fr-FR" sz="1600" dirty="0" smtClean="0"/>
              <a:t>Notre intervenant</a:t>
            </a:r>
            <a:endParaRPr lang="fr-FR" sz="1600" i="1" dirty="0"/>
          </a:p>
        </p:txBody>
      </p:sp>
      <p:sp>
        <p:nvSpPr>
          <p:cNvPr id="6" name="Espace réservé du numéro de diapositive 5"/>
          <p:cNvSpPr>
            <a:spLocks noGrp="1"/>
          </p:cNvSpPr>
          <p:nvPr>
            <p:ph type="sldNum" sz="quarter" idx="2"/>
          </p:nvPr>
        </p:nvSpPr>
        <p:spPr/>
        <p:txBody>
          <a:bodyPr/>
          <a:lstStyle/>
          <a:p>
            <a:fld id="{5F1C8A3B-E283-410D-A3B2-CCEC0B494117}" type="slidenum">
              <a:rPr lang="fr-FR" smtClean="0"/>
              <a:pPr/>
              <a:t>5</a:t>
            </a:fld>
            <a:endParaRPr lang="fr-F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62" y="4527396"/>
            <a:ext cx="1499082" cy="519977"/>
          </a:xfrm>
          <a:prstGeom prst="rect">
            <a:avLst/>
          </a:prstGeom>
        </p:spPr>
      </p:pic>
      <p:pic>
        <p:nvPicPr>
          <p:cNvPr id="8" name="Image 7"/>
          <p:cNvPicPr>
            <a:picLocks noChangeAspect="1"/>
          </p:cNvPicPr>
          <p:nvPr/>
        </p:nvPicPr>
        <p:blipFill>
          <a:blip r:embed="rId3"/>
          <a:stretch>
            <a:fillRect/>
          </a:stretch>
        </p:blipFill>
        <p:spPr>
          <a:xfrm>
            <a:off x="5327066" y="140690"/>
            <a:ext cx="950495" cy="63281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320" y="68284"/>
            <a:ext cx="596940" cy="70521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134" y="4480265"/>
            <a:ext cx="1065057" cy="567108"/>
          </a:xfrm>
          <a:prstGeom prst="rect">
            <a:avLst/>
          </a:prstGeom>
        </p:spPr>
      </p:pic>
      <p:pic>
        <p:nvPicPr>
          <p:cNvPr id="3" name="Image 2"/>
          <p:cNvPicPr>
            <a:picLocks noChangeAspect="1"/>
          </p:cNvPicPr>
          <p:nvPr/>
        </p:nvPicPr>
        <p:blipFill>
          <a:blip r:embed="rId6"/>
          <a:stretch>
            <a:fillRect/>
          </a:stretch>
        </p:blipFill>
        <p:spPr>
          <a:xfrm>
            <a:off x="1819648" y="1345596"/>
            <a:ext cx="5921282" cy="2609703"/>
          </a:xfrm>
          <a:prstGeom prst="rect">
            <a:avLst/>
          </a:prstGeom>
        </p:spPr>
      </p:pic>
    </p:spTree>
    <p:extLst>
      <p:ext uri="{BB962C8B-B14F-4D97-AF65-F5344CB8AC3E}">
        <p14:creationId xmlns:p14="http://schemas.microsoft.com/office/powerpoint/2010/main" val="125907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p:txBody>
          <a:bodyPr>
            <a:normAutofit lnSpcReduction="10000"/>
          </a:bodyPr>
          <a:lstStyle/>
          <a:p>
            <a:r>
              <a:rPr lang="fr-FR" b="1" dirty="0"/>
              <a:t>SOMMAIRE</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479419" y="1601208"/>
            <a:ext cx="8145180" cy="2964442"/>
          </a:xfrm>
        </p:spPr>
        <p:txBody>
          <a:bodyPr>
            <a:normAutofit fontScale="92500" lnSpcReduction="10000"/>
          </a:bodyPr>
          <a:lstStyle/>
          <a:p>
            <a:pPr>
              <a:lnSpc>
                <a:spcPct val="100000"/>
              </a:lnSpc>
            </a:pPr>
            <a:r>
              <a:rPr lang="fr-FR" dirty="0"/>
              <a:t>1. Validation définitive du barème Macron </a:t>
            </a:r>
          </a:p>
          <a:p>
            <a:pPr>
              <a:lnSpc>
                <a:spcPct val="100000"/>
              </a:lnSpc>
            </a:pPr>
            <a:r>
              <a:rPr lang="fr-FR" dirty="0"/>
              <a:t>2. Levée de la clause de non concurrence en cas de rupture conventionnelle </a:t>
            </a:r>
          </a:p>
          <a:p>
            <a:pPr>
              <a:lnSpc>
                <a:spcPct val="100000"/>
              </a:lnSpc>
            </a:pPr>
            <a:r>
              <a:rPr lang="fr-FR" dirty="0"/>
              <a:t>3. Lanceur d’alerte</a:t>
            </a:r>
          </a:p>
          <a:p>
            <a:pPr>
              <a:lnSpc>
                <a:spcPct val="100000"/>
              </a:lnSpc>
            </a:pPr>
            <a:r>
              <a:rPr lang="fr-FR" dirty="0"/>
              <a:t>4. Entretien d’évaluation professionnelle &amp; pouvoir disciplinaire de l’employeur</a:t>
            </a:r>
          </a:p>
          <a:p>
            <a:pPr>
              <a:lnSpc>
                <a:spcPct val="100000"/>
              </a:lnSpc>
            </a:pPr>
            <a:r>
              <a:rPr lang="fr-FR" dirty="0"/>
              <a:t>5. Faute grave &amp; engagement de la procédure de licenciement</a:t>
            </a:r>
          </a:p>
          <a:p>
            <a:pPr>
              <a:lnSpc>
                <a:spcPct val="100000"/>
              </a:lnSpc>
            </a:pPr>
            <a:r>
              <a:rPr lang="fr-FR" dirty="0"/>
              <a:t>6. Droit à la preuve &amp; vie privée du salarié </a:t>
            </a:r>
          </a:p>
          <a:p>
            <a:pPr>
              <a:lnSpc>
                <a:spcPct val="100000"/>
              </a:lnSpc>
            </a:pPr>
            <a:r>
              <a:rPr lang="fr-FR" dirty="0"/>
              <a:t>7. Conséquence de la loi Rixain sur les entreprises de plus de 50 salariés</a:t>
            </a:r>
          </a:p>
          <a:p>
            <a:pPr>
              <a:lnSpc>
                <a:spcPct val="100000"/>
              </a:lnSpc>
            </a:pPr>
            <a:r>
              <a:rPr lang="fr-FR" dirty="0"/>
              <a:t>8. Document unique d’évaluation des risques professionnels (DUERP)</a:t>
            </a:r>
          </a:p>
          <a:p>
            <a:pPr>
              <a:lnSpc>
                <a:spcPct val="100000"/>
              </a:lnSpc>
            </a:pPr>
            <a:r>
              <a:rPr lang="fr-FR" dirty="0"/>
              <a:t>9. Activité partielle de longue durée (APLD)</a:t>
            </a:r>
          </a:p>
          <a:p>
            <a:pPr>
              <a:lnSpc>
                <a:spcPct val="100000"/>
              </a:lnSpc>
            </a:pPr>
            <a:r>
              <a:rPr lang="fr-FR" dirty="0"/>
              <a:t>10. Base de Données Économiques Sociales et Environnementales (BDESE)</a:t>
            </a:r>
          </a:p>
          <a:p>
            <a:pPr>
              <a:lnSpc>
                <a:spcPct val="100000"/>
              </a:lnSpc>
            </a:pPr>
            <a:r>
              <a:rPr lang="fr-FR" dirty="0"/>
              <a:t>11. Mesures pouvoir d’achat </a:t>
            </a:r>
          </a:p>
          <a:p>
            <a:pPr>
              <a:lnSpc>
                <a:spcPct val="100000"/>
              </a:lnSpc>
            </a:pPr>
            <a:r>
              <a:rPr lang="fr-FR" dirty="0"/>
              <a:t>12. Comment se tenir informé ?</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6</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410869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a:xfrm>
            <a:off x="479419" y="1084230"/>
            <a:ext cx="8145180" cy="302984"/>
          </a:xfrm>
        </p:spPr>
        <p:txBody>
          <a:bodyPr>
            <a:normAutofit lnSpcReduction="10000"/>
          </a:bodyPr>
          <a:lstStyle/>
          <a:p>
            <a:r>
              <a:rPr lang="en-GB" sz="2000" b="1" dirty="0"/>
              <a:t>1. </a:t>
            </a:r>
            <a:r>
              <a:rPr lang="en-GB" sz="2000" b="1" u="sng" dirty="0"/>
              <a:t>Validation definitive du barème Macron</a:t>
            </a:r>
            <a:endParaRPr lang="fr-FR" dirty="0"/>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380359" y="1449366"/>
            <a:ext cx="7201541" cy="3008333"/>
          </a:xfrm>
        </p:spPr>
        <p:txBody>
          <a:bodyPr>
            <a:normAutofit fontScale="47500" lnSpcReduction="20000"/>
          </a:bodyPr>
          <a:lstStyle/>
          <a:p>
            <a:pPr marL="360363" indent="-360363" algn="just">
              <a:lnSpc>
                <a:spcPct val="150000"/>
              </a:lnSpc>
              <a:spcBef>
                <a:spcPts val="300"/>
              </a:spcBef>
              <a:spcAft>
                <a:spcPts val="0"/>
              </a:spcAft>
              <a:buNone/>
              <a:tabLst>
                <a:tab pos="360363" algn="l"/>
              </a:tabLst>
            </a:pPr>
            <a:r>
              <a:rPr lang="fr-FR" sz="2500" dirty="0"/>
              <a:t>	</a:t>
            </a:r>
            <a:r>
              <a:rPr lang="fr-FR" sz="2900" dirty="0"/>
              <a:t>La Cour de cassation s’est prononcée pour la première fois, le </a:t>
            </a:r>
            <a:r>
              <a:rPr lang="fr-FR" sz="2900" b="1" dirty="0"/>
              <a:t>11 mai 2022</a:t>
            </a:r>
            <a:r>
              <a:rPr lang="fr-FR" sz="2900" dirty="0"/>
              <a:t>, sur la </a:t>
            </a:r>
            <a:r>
              <a:rPr lang="fr-FR" sz="2900" b="1" dirty="0"/>
              <a:t>validité du barème d’indemnisation du salarié licencié sans cause réelle et sérieuse dit « Barème Macron »</a:t>
            </a:r>
            <a:r>
              <a:rPr lang="fr-FR" sz="2900" dirty="0"/>
              <a:t> (</a:t>
            </a:r>
            <a:r>
              <a:rPr lang="fr-FR" sz="2900" i="1" u="sng" dirty="0"/>
              <a:t>Cass. soc., 11 mai 2021, n°21-14.490 et n°21-15.247</a:t>
            </a:r>
            <a:r>
              <a:rPr lang="fr-FR" sz="2900" dirty="0"/>
              <a:t>). </a:t>
            </a:r>
          </a:p>
          <a:p>
            <a:pPr marL="360363" marR="0" lvl="0" indent="0" algn="just" defTabSz="914400" rtl="0" eaLnBrk="1" fontAlgn="auto" latinLnBrk="0" hangingPunct="1">
              <a:lnSpc>
                <a:spcPct val="150000"/>
              </a:lnSpc>
              <a:spcBef>
                <a:spcPts val="1000"/>
              </a:spcBef>
              <a:spcAft>
                <a:spcPts val="0"/>
              </a:spcAft>
              <a:buClrTx/>
              <a:buSzTx/>
              <a:buFont typeface="Symbol" panose="05050102010706020507" pitchFamily="18" charset="2"/>
              <a:buNone/>
              <a:tabLst/>
              <a:defRPr/>
            </a:pPr>
            <a:r>
              <a:rPr kumimoji="0" lang="fr-FR" sz="2900" b="0" i="0" u="none" strike="noStrike" kern="1200" cap="none" spc="0" normalizeH="0" baseline="0" noProof="0" dirty="0">
                <a:ln>
                  <a:noFill/>
                </a:ln>
                <a:effectLst/>
                <a:uLnTx/>
                <a:uFillTx/>
                <a:ea typeface="+mn-ea"/>
                <a:cs typeface="+mn-cs"/>
              </a:rPr>
              <a:t>Elle a jugé que : </a:t>
            </a:r>
          </a:p>
          <a:p>
            <a:pPr marL="646113" indent="-285750" algn="just" fontAlgn="auto">
              <a:lnSpc>
                <a:spcPct val="150000"/>
              </a:lnSpc>
              <a:spcBef>
                <a:spcPts val="1000"/>
              </a:spcBef>
              <a:spcAft>
                <a:spcPts val="0"/>
              </a:spcAft>
              <a:buFont typeface="Arial" panose="020B0604020202020204" pitchFamily="34" charset="0"/>
              <a:buChar char="•"/>
              <a:defRPr/>
            </a:pPr>
            <a:r>
              <a:rPr lang="fr-FR" sz="2900" dirty="0">
                <a:ea typeface="+mn-ea"/>
                <a:cs typeface="+mn-cs"/>
              </a:rPr>
              <a:t>l’article 24 de la Charte sociale européenne n’a pas d’effet direct en France,</a:t>
            </a:r>
          </a:p>
          <a:p>
            <a:pPr marL="646113" indent="-285750" algn="just" fontAlgn="auto">
              <a:lnSpc>
                <a:spcPct val="150000"/>
              </a:lnSpc>
              <a:spcBef>
                <a:spcPts val="1000"/>
              </a:spcBef>
              <a:spcAft>
                <a:spcPts val="0"/>
              </a:spcAft>
              <a:buFont typeface="Arial" panose="020B0604020202020204" pitchFamily="34" charset="0"/>
              <a:buChar char="•"/>
              <a:defRPr/>
            </a:pPr>
            <a:r>
              <a:rPr kumimoji="0" lang="fr-FR" sz="2900" b="0" i="0" u="none" strike="noStrike" kern="1200" cap="none" spc="0" normalizeH="0" baseline="0" noProof="0" dirty="0">
                <a:ln>
                  <a:noFill/>
                </a:ln>
                <a:effectLst/>
                <a:uLnTx/>
                <a:uFillTx/>
                <a:ea typeface="+mn-ea"/>
                <a:cs typeface="+mn-cs"/>
              </a:rPr>
              <a:t>le barème Macron est compatible avec l’article 10 de la convention n°158 de l’OIT,</a:t>
            </a:r>
          </a:p>
          <a:p>
            <a:pPr marL="646113" indent="-285750" algn="just" fontAlgn="auto">
              <a:lnSpc>
                <a:spcPct val="150000"/>
              </a:lnSpc>
              <a:spcBef>
                <a:spcPts val="1000"/>
              </a:spcBef>
              <a:spcAft>
                <a:spcPts val="0"/>
              </a:spcAft>
              <a:buFont typeface="Arial" panose="020B0604020202020204" pitchFamily="34" charset="0"/>
              <a:buChar char="•"/>
              <a:defRPr/>
            </a:pPr>
            <a:r>
              <a:rPr lang="fr-FR" sz="2900" dirty="0">
                <a:ea typeface="+mn-ea"/>
                <a:cs typeface="+mn-cs"/>
              </a:rPr>
              <a:t>l</a:t>
            </a:r>
            <a:r>
              <a:rPr kumimoji="0" lang="fr-FR" sz="2900" b="0" i="0" u="none" strike="noStrike" kern="1200" cap="none" spc="0" normalizeH="0" baseline="0" noProof="0" dirty="0">
                <a:ln>
                  <a:noFill/>
                </a:ln>
                <a:effectLst/>
                <a:uLnTx/>
                <a:uFillTx/>
                <a:ea typeface="+mn-ea"/>
                <a:cs typeface="+mn-cs"/>
              </a:rPr>
              <a:t>e juge français ne pourra écarter, même au cas par cas, l’application du barème au regard de cette convention internationale. </a:t>
            </a:r>
            <a:endParaRPr lang="fr-FR" sz="2900" b="1" dirty="0"/>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7</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283457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a:xfrm>
            <a:off x="479419" y="1048871"/>
            <a:ext cx="8145180" cy="302984"/>
          </a:xfrm>
        </p:spPr>
        <p:txBody>
          <a:bodyPr>
            <a:normAutofit lnSpcReduction="10000"/>
          </a:bodyPr>
          <a:lstStyle/>
          <a:p>
            <a:r>
              <a:rPr lang="en-GB" sz="2000" b="1" u="sng" dirty="0"/>
              <a:t>2. Levée de la clause de non concurrence – Rupture conventionnelle </a:t>
            </a:r>
            <a:endParaRPr lang="fr-FR" dirty="0"/>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800099" y="1501140"/>
            <a:ext cx="6858001" cy="3128520"/>
          </a:xfrm>
        </p:spPr>
        <p:txBody>
          <a:bodyPr>
            <a:normAutofit lnSpcReduction="10000"/>
          </a:bodyPr>
          <a:lstStyle/>
          <a:p>
            <a:pPr marL="0" indent="0" algn="just">
              <a:lnSpc>
                <a:spcPct val="110000"/>
              </a:lnSpc>
              <a:spcAft>
                <a:spcPts val="1200"/>
              </a:spcAft>
              <a:buNone/>
            </a:pPr>
            <a:r>
              <a:rPr lang="fr-FR" dirty="0">
                <a:effectLst/>
                <a:ea typeface="Calibri" panose="020F0502020204030204" pitchFamily="34" charset="0"/>
                <a:cs typeface="Times New Roman" panose="02020603050405020304" pitchFamily="18" charset="0"/>
              </a:rPr>
              <a:t>Dans un arrêt rendu le 26 janvier 2022, la Cour de cassation a précisé que </a:t>
            </a:r>
            <a:r>
              <a:rPr lang="fr-FR" b="1" dirty="0">
                <a:effectLst/>
                <a:ea typeface="Calibri" panose="020F0502020204030204" pitchFamily="34" charset="0"/>
                <a:cs typeface="Times New Roman" panose="02020603050405020304" pitchFamily="18" charset="0"/>
              </a:rPr>
              <a:t>l’employeur doit renoncer à la clause de non-concurrence au plus tard à la date de rupture fixée par la convention de rupture conventionnelle</a:t>
            </a:r>
            <a:r>
              <a:rPr lang="fr-FR" dirty="0">
                <a:effectLst/>
                <a:ea typeface="Calibri" panose="020F0502020204030204" pitchFamily="34" charset="0"/>
                <a:cs typeface="Times New Roman" panose="02020603050405020304" pitchFamily="18" charset="0"/>
              </a:rPr>
              <a:t>, nonobstant toutes stipulations ou dispositions conventionnelles ou contractuelles contraires (</a:t>
            </a:r>
            <a:r>
              <a:rPr lang="fr-FR" i="1" u="sng" dirty="0">
                <a:effectLst/>
                <a:ea typeface="Calibri" panose="020F0502020204030204" pitchFamily="34" charset="0"/>
                <a:cs typeface="Times New Roman" panose="02020603050405020304" pitchFamily="18" charset="0"/>
              </a:rPr>
              <a:t>Cass. Soc., 26 janvier 2022, n°20-15.755</a:t>
            </a:r>
            <a:r>
              <a:rPr lang="fr-FR" dirty="0">
                <a:effectLst/>
                <a:ea typeface="Calibri" panose="020F0502020204030204" pitchFamily="34" charset="0"/>
                <a:cs typeface="Times New Roman" panose="02020603050405020304" pitchFamily="18" charset="0"/>
              </a:rPr>
              <a:t>). </a:t>
            </a:r>
            <a:endParaRPr lang="fr-FR" sz="1400" dirty="0"/>
          </a:p>
          <a:p>
            <a:pPr marL="342900" lvl="0" indent="-342900" algn="just">
              <a:lnSpc>
                <a:spcPct val="110000"/>
              </a:lnSpc>
              <a:buFont typeface="Wingdings" panose="05000000000000000000" pitchFamily="2" charset="2"/>
              <a:buChar char=""/>
            </a:pPr>
            <a:r>
              <a:rPr lang="fr-FR" dirty="0">
                <a:effectLst/>
                <a:ea typeface="Calibri" panose="020F0502020204030204" pitchFamily="34" charset="0"/>
                <a:cs typeface="Times New Roman" panose="02020603050405020304" pitchFamily="18" charset="0"/>
              </a:rPr>
              <a:t>Selon sa position antérieure, la Cour de cassation considérait qu’en cas de rupture conventionnelle, le délai de renonciation courait à compter de la rupture du contrat et non de la signature de l’accord de rupture conventionnelle (</a:t>
            </a:r>
            <a:r>
              <a:rPr lang="fr-FR" i="1" u="sng" dirty="0">
                <a:effectLst/>
                <a:ea typeface="Calibri" panose="020F0502020204030204" pitchFamily="34" charset="0"/>
                <a:cs typeface="Times New Roman" panose="02020603050405020304" pitchFamily="18" charset="0"/>
              </a:rPr>
              <a:t>Cass. soc. 29 janvier 2014, n°12-22.116</a:t>
            </a:r>
            <a:r>
              <a:rPr lang="fr-FR" dirty="0">
                <a:effectLst/>
                <a:ea typeface="Calibri" panose="020F0502020204030204" pitchFamily="34" charset="0"/>
                <a:cs typeface="Times New Roman" panose="02020603050405020304" pitchFamily="18" charset="0"/>
              </a:rPr>
              <a:t>).</a:t>
            </a:r>
          </a:p>
          <a:p>
            <a:pPr marL="342900" lvl="0" indent="-342900" algn="just">
              <a:lnSpc>
                <a:spcPct val="110000"/>
              </a:lnSpc>
              <a:buFont typeface="Wingdings" panose="05000000000000000000" pitchFamily="2" charset="2"/>
              <a:buChar char=""/>
            </a:pPr>
            <a:endParaRPr lang="fr-FR" dirty="0">
              <a:effectLst/>
              <a:ea typeface="Calibri" panose="020F0502020204030204" pitchFamily="34" charset="0"/>
              <a:cs typeface="Times New Roman" panose="02020603050405020304" pitchFamily="18" charset="0"/>
            </a:endParaRPr>
          </a:p>
          <a:p>
            <a:pPr marL="342900" lvl="0" indent="-342900" algn="just">
              <a:lnSpc>
                <a:spcPct val="110000"/>
              </a:lnSpc>
              <a:spcAft>
                <a:spcPts val="1200"/>
              </a:spcAft>
              <a:buFont typeface="Wingdings" panose="05000000000000000000" pitchFamily="2" charset="2"/>
              <a:buChar char=""/>
            </a:pPr>
            <a:r>
              <a:rPr lang="fr-FR" dirty="0">
                <a:effectLst/>
                <a:ea typeface="Calibri" panose="020F0502020204030204" pitchFamily="34" charset="0"/>
                <a:cs typeface="Times New Roman" panose="02020603050405020304" pitchFamily="18" charset="0"/>
              </a:rPr>
              <a:t>Une attention particulière devra donc être portée à l’</a:t>
            </a:r>
            <a:r>
              <a:rPr lang="fr-FR" b="1" dirty="0">
                <a:effectLst/>
                <a:ea typeface="Calibri" panose="020F0502020204030204" pitchFamily="34" charset="0"/>
                <a:cs typeface="Times New Roman" panose="02020603050405020304" pitchFamily="18" charset="0"/>
              </a:rPr>
              <a:t>intégration des modalités de renonciation à la clause de non-concurrence</a:t>
            </a:r>
            <a:r>
              <a:rPr lang="fr-FR" dirty="0">
                <a:effectLst/>
                <a:ea typeface="Calibri" panose="020F0502020204030204" pitchFamily="34" charset="0"/>
                <a:cs typeface="Times New Roman" panose="02020603050405020304" pitchFamily="18" charset="0"/>
              </a:rPr>
              <a:t>.</a:t>
            </a: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8</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355472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E188BADF-B3AE-4416-8C15-2D6D21DB7E23}"/>
              </a:ext>
            </a:extLst>
          </p:cNvPr>
          <p:cNvSpPr>
            <a:spLocks noGrp="1"/>
          </p:cNvSpPr>
          <p:nvPr>
            <p:ph type="body" sz="quarter" idx="10"/>
          </p:nvPr>
        </p:nvSpPr>
        <p:spPr>
          <a:xfrm>
            <a:off x="539999" y="161999"/>
            <a:ext cx="6819651" cy="208418"/>
          </a:xfrm>
        </p:spPr>
        <p:txBody>
          <a:bodyPr/>
          <a:lstStyle/>
          <a:p>
            <a:r>
              <a:rPr lang="fr-FR" dirty="0"/>
              <a:t>L'actualité du droit du travail : se mettre à jour dans un contexte évolutif</a:t>
            </a:r>
          </a:p>
          <a:p>
            <a:endParaRPr lang="fr-FR" dirty="0"/>
          </a:p>
        </p:txBody>
      </p:sp>
      <p:sp>
        <p:nvSpPr>
          <p:cNvPr id="4" name="Espace réservé du texte 3">
            <a:extLst>
              <a:ext uri="{FF2B5EF4-FFF2-40B4-BE49-F238E27FC236}">
                <a16:creationId xmlns:a16="http://schemas.microsoft.com/office/drawing/2014/main" xmlns="" id="{D9F3B720-60AE-4E69-A4E8-932C5B2907D2}"/>
              </a:ext>
            </a:extLst>
          </p:cNvPr>
          <p:cNvSpPr>
            <a:spLocks noGrp="1"/>
          </p:cNvSpPr>
          <p:nvPr>
            <p:ph type="body" sz="quarter" idx="25"/>
          </p:nvPr>
        </p:nvSpPr>
        <p:spPr>
          <a:xfrm>
            <a:off x="415590" y="1008663"/>
            <a:ext cx="8145180" cy="302984"/>
          </a:xfrm>
        </p:spPr>
        <p:txBody>
          <a:bodyPr>
            <a:normAutofit lnSpcReduction="10000"/>
          </a:bodyPr>
          <a:lstStyle/>
          <a:p>
            <a:r>
              <a:rPr lang="fr-FR" b="1" dirty="0"/>
              <a:t>3. </a:t>
            </a:r>
            <a:r>
              <a:rPr lang="fr-FR" b="1" u="sng" dirty="0"/>
              <a:t>Lanceur d’alerte (1)</a:t>
            </a:r>
          </a:p>
        </p:txBody>
      </p:sp>
      <p:sp>
        <p:nvSpPr>
          <p:cNvPr id="5" name="Espace réservé du texte 4">
            <a:extLst>
              <a:ext uri="{FF2B5EF4-FFF2-40B4-BE49-F238E27FC236}">
                <a16:creationId xmlns:a16="http://schemas.microsoft.com/office/drawing/2014/main" xmlns="" id="{4B5239BF-28CC-428B-9522-9B722E654BA1}"/>
              </a:ext>
            </a:extLst>
          </p:cNvPr>
          <p:cNvSpPr>
            <a:spLocks noGrp="1"/>
          </p:cNvSpPr>
          <p:nvPr>
            <p:ph type="body" sz="quarter" idx="26"/>
          </p:nvPr>
        </p:nvSpPr>
        <p:spPr>
          <a:xfrm>
            <a:off x="746760" y="1311647"/>
            <a:ext cx="6723363" cy="3267077"/>
          </a:xfrm>
        </p:spPr>
        <p:txBody>
          <a:bodyPr>
            <a:normAutofit fontScale="85000" lnSpcReduction="20000"/>
          </a:bodyPr>
          <a:lstStyle/>
          <a:p>
            <a:pPr>
              <a:lnSpc>
                <a:spcPct val="110000"/>
              </a:lnSpc>
            </a:pPr>
            <a:r>
              <a:rPr lang="fr-FR" dirty="0">
                <a:effectLst/>
                <a:ea typeface="Calibri" panose="020F0502020204030204" pitchFamily="34" charset="0"/>
                <a:cs typeface="Times New Roman" panose="02020603050405020304" pitchFamily="18" charset="0"/>
              </a:rPr>
              <a:t>La loi visant à améliorer la protection des lanceurs d’alerte a été publiée le 22 mars 2022 et entrera en vigueur le </a:t>
            </a:r>
            <a:r>
              <a:rPr lang="fr-FR" b="1" dirty="0">
                <a:effectLst/>
                <a:ea typeface="Calibri" panose="020F0502020204030204" pitchFamily="34" charset="0"/>
                <a:cs typeface="Times New Roman" panose="02020603050405020304" pitchFamily="18" charset="0"/>
              </a:rPr>
              <a:t>1</a:t>
            </a:r>
            <a:r>
              <a:rPr lang="fr-FR" b="1" baseline="30000" dirty="0">
                <a:effectLst/>
                <a:ea typeface="Calibri" panose="020F0502020204030204" pitchFamily="34" charset="0"/>
                <a:cs typeface="Times New Roman" panose="02020603050405020304" pitchFamily="18" charset="0"/>
              </a:rPr>
              <a:t>er</a:t>
            </a:r>
            <a:r>
              <a:rPr lang="fr-FR" b="1" dirty="0">
                <a:effectLst/>
                <a:ea typeface="Calibri" panose="020F0502020204030204" pitchFamily="34" charset="0"/>
                <a:cs typeface="Times New Roman" panose="02020603050405020304" pitchFamily="18" charset="0"/>
              </a:rPr>
              <a:t> septembre 2020 </a:t>
            </a:r>
            <a:r>
              <a:rPr lang="fr-FR" i="1" dirty="0">
                <a:effectLst/>
                <a:ea typeface="Calibri" panose="020F0502020204030204" pitchFamily="34" charset="0"/>
                <a:cs typeface="Times New Roman" panose="02020603050405020304" pitchFamily="18" charset="0"/>
              </a:rPr>
              <a:t>(loi n°2022-401 du 22 mars 2022). </a:t>
            </a:r>
          </a:p>
          <a:p>
            <a:pPr>
              <a:lnSpc>
                <a:spcPct val="110000"/>
              </a:lnSpc>
            </a:pPr>
            <a:endParaRPr lang="fr-FR" i="1" dirty="0">
              <a:effectLst/>
              <a:ea typeface="Calibri" panose="020F0502020204030204" pitchFamily="34" charset="0"/>
              <a:cs typeface="Times New Roman" panose="02020603050405020304" pitchFamily="18" charset="0"/>
            </a:endParaRPr>
          </a:p>
          <a:p>
            <a:pPr marL="0" marR="0" lvl="0" indent="0" algn="just" fontAlgn="auto">
              <a:lnSpc>
                <a:spcPct val="110000"/>
              </a:lnSpc>
              <a:spcBef>
                <a:spcPts val="0"/>
              </a:spcBef>
              <a:spcAft>
                <a:spcPts val="0"/>
              </a:spcAft>
              <a:buClrTx/>
              <a:buSzTx/>
              <a:buNone/>
              <a:tabLst/>
              <a:defRPr/>
            </a:pPr>
            <a:r>
              <a:rPr lang="en-US" b="1" dirty="0">
                <a:effectLst/>
                <a:sym typeface="Wingdings" panose="05000000000000000000" pitchFamily="2" charset="2"/>
              </a:rPr>
              <a:t> </a:t>
            </a:r>
            <a:r>
              <a:rPr lang="en-US" u="sng" dirty="0">
                <a:effectLst/>
              </a:rPr>
              <a:t>Principales conséquences de la </a:t>
            </a:r>
            <a:r>
              <a:rPr lang="en-US" u="sng" dirty="0" err="1">
                <a:effectLst/>
              </a:rPr>
              <a:t>loi</a:t>
            </a:r>
            <a:r>
              <a:rPr lang="en-US" u="sng" dirty="0">
                <a:effectLst/>
              </a:rPr>
              <a:t> du 22 mars 2022</a:t>
            </a:r>
            <a:r>
              <a:rPr lang="en-US" u="sng" dirty="0"/>
              <a:t> </a:t>
            </a:r>
            <a:r>
              <a:rPr lang="en-US" dirty="0"/>
              <a:t>:</a:t>
            </a:r>
          </a:p>
          <a:p>
            <a:pPr marL="0" marR="0" lvl="0" indent="-228600" algn="just" fontAlgn="auto">
              <a:lnSpc>
                <a:spcPct val="90000"/>
              </a:lnSpc>
              <a:spcBef>
                <a:spcPts val="0"/>
              </a:spcBef>
              <a:spcAft>
                <a:spcPts val="0"/>
              </a:spcAft>
              <a:buClrTx/>
              <a:buSzTx/>
              <a:buFont typeface="Arial" panose="020B0604020202020204" pitchFamily="34" charset="0"/>
              <a:buChar char="•"/>
              <a:tabLst/>
              <a:defRPr/>
            </a:pPr>
            <a:endParaRPr kumimoji="0" lang="en-US" b="0" i="0" u="sng" strike="noStrike" cap="none" spc="0" normalizeH="0" baseline="0" noProof="0" dirty="0">
              <a:ln>
                <a:noFill/>
              </a:ln>
              <a:effectLst/>
              <a:uLnTx/>
              <a:uFillTx/>
            </a:endParaRPr>
          </a:p>
          <a:p>
            <a:pPr marL="0" marR="0" lvl="0" indent="-228600" algn="just" fontAlgn="auto">
              <a:lnSpc>
                <a:spcPct val="90000"/>
              </a:lnSpc>
              <a:spcBef>
                <a:spcPts val="0"/>
              </a:spcBef>
              <a:spcAft>
                <a:spcPts val="0"/>
              </a:spcAft>
              <a:buClrTx/>
              <a:buSzTx/>
              <a:buFont typeface="Arial" panose="020B0604020202020204" pitchFamily="34" charset="0"/>
              <a:buChar char="•"/>
              <a:tabLst/>
              <a:defRPr/>
            </a:pPr>
            <a:endParaRPr kumimoji="0" lang="en-US" b="0" i="0" u="sng" strike="noStrike" cap="none" spc="0" normalizeH="0" baseline="0" noProof="0" dirty="0">
              <a:ln>
                <a:noFill/>
              </a:ln>
              <a:effectLst/>
              <a:uLnTx/>
              <a:uFillTx/>
            </a:endParaRPr>
          </a:p>
          <a:p>
            <a:pPr marL="514350" marR="0" lvl="0" indent="-285750" algn="just" fontAlgn="auto">
              <a:lnSpc>
                <a:spcPct val="90000"/>
              </a:lnSpc>
              <a:spcBef>
                <a:spcPts val="0"/>
              </a:spcBef>
              <a:spcAft>
                <a:spcPts val="0"/>
              </a:spcAft>
              <a:buClrTx/>
              <a:buSzTx/>
              <a:buFont typeface="Wingdings" panose="05000000000000000000" pitchFamily="2" charset="2"/>
              <a:buChar char="v"/>
              <a:tabLst/>
              <a:defRPr/>
            </a:pPr>
            <a:r>
              <a:rPr lang="en-US" b="1" dirty="0">
                <a:cs typeface="Times New Roman" panose="02020603050405020304" pitchFamily="18" charset="0"/>
              </a:rPr>
              <a:t>Élargissement de la définition des lanceurs d’alerte</a:t>
            </a:r>
          </a:p>
          <a:p>
            <a:pPr marL="228600" marR="0" lvl="0" algn="just" fontAlgn="auto">
              <a:lnSpc>
                <a:spcPct val="90000"/>
              </a:lnSpc>
              <a:spcBef>
                <a:spcPts val="0"/>
              </a:spcBef>
              <a:spcAft>
                <a:spcPts val="0"/>
              </a:spcAft>
              <a:buClrTx/>
              <a:buSzTx/>
              <a:tabLst/>
              <a:defRPr/>
            </a:pPr>
            <a:endParaRPr lang="en-US" dirty="0">
              <a:cs typeface="Times New Roman" panose="02020603050405020304" pitchFamily="18" charset="0"/>
            </a:endParaRPr>
          </a:p>
          <a:p>
            <a:pPr marL="0" marR="0" lvl="0" indent="0" algn="just" fontAlgn="auto">
              <a:lnSpc>
                <a:spcPct val="90000"/>
              </a:lnSpc>
              <a:spcBef>
                <a:spcPts val="0"/>
              </a:spcBef>
              <a:spcAft>
                <a:spcPts val="0"/>
              </a:spcAft>
              <a:buClrTx/>
              <a:buSzTx/>
              <a:buNone/>
              <a:tabLst/>
              <a:defRPr/>
            </a:pPr>
            <a:r>
              <a:rPr lang="fr-FR" dirty="0">
                <a:cs typeface="Times New Roman" panose="02020603050405020304" pitchFamily="18" charset="0"/>
              </a:rPr>
              <a:t>	« </a:t>
            </a:r>
            <a:r>
              <a:rPr lang="fr-FR" i="1" dirty="0">
                <a:cs typeface="Times New Roman" panose="02020603050405020304" pitchFamily="18" charset="0"/>
              </a:rPr>
              <a:t>une personne physique qui signale ou divulgue, sans contrepartie financière directe et de 	bonne foi, des informations portant sur un crime, un délit, une menace ou un préjudice pour 	l’intérêt général, une violation ou une tentative  de dissimulation d’une violation d’un engagement 	international régulièrement ratifié ou approuvé par la France, d’un acte unilatéral d’une 	organisation internationale pris sur le fondement d’un tel engagement,  du droit de l’Union 	européenne, de la loi ou du règlement. Lorsque les informations n’ont pas été obtenues dans le 	cadre des activités professionnelles […], le lanceur d’alerte doit en avoir eu 	personnellement 	connaissance </a:t>
            </a:r>
            <a:r>
              <a:rPr lang="fr-FR" dirty="0">
                <a:cs typeface="Times New Roman" panose="02020603050405020304" pitchFamily="18" charset="0"/>
              </a:rPr>
              <a:t>» </a:t>
            </a:r>
          </a:p>
          <a:p>
            <a:pPr marL="0" marR="0" lvl="0" indent="0" algn="just" fontAlgn="auto">
              <a:lnSpc>
                <a:spcPct val="90000"/>
              </a:lnSpc>
              <a:spcBef>
                <a:spcPts val="0"/>
              </a:spcBef>
              <a:spcAft>
                <a:spcPts val="0"/>
              </a:spcAft>
              <a:buClrTx/>
              <a:buSzTx/>
              <a:buNone/>
              <a:tabLst/>
              <a:defRPr/>
            </a:pPr>
            <a:endParaRPr lang="en-US" dirty="0">
              <a:cs typeface="Times New Roman" panose="02020603050405020304" pitchFamily="18" charset="0"/>
            </a:endParaRPr>
          </a:p>
          <a:p>
            <a:pPr marL="514350" marR="0" lvl="0" indent="-285750" algn="just" fontAlgn="auto">
              <a:lnSpc>
                <a:spcPct val="90000"/>
              </a:lnSpc>
              <a:spcBef>
                <a:spcPts val="0"/>
              </a:spcBef>
              <a:spcAft>
                <a:spcPts val="0"/>
              </a:spcAft>
              <a:buClrTx/>
              <a:buSzTx/>
              <a:buFont typeface="Wingdings" panose="05000000000000000000" pitchFamily="2" charset="2"/>
              <a:buChar char="v"/>
              <a:tabLst/>
              <a:defRPr/>
            </a:pPr>
            <a:r>
              <a:rPr lang="fr-FR" b="1" dirty="0">
                <a:cs typeface="Times New Roman" panose="02020603050405020304" pitchFamily="18" charset="0"/>
              </a:rPr>
              <a:t>Elargissement du contenu du règlement intérieur</a:t>
            </a:r>
          </a:p>
          <a:p>
            <a:pPr marL="228600" marR="0" lvl="0" algn="just" fontAlgn="auto">
              <a:lnSpc>
                <a:spcPct val="90000"/>
              </a:lnSpc>
              <a:spcBef>
                <a:spcPts val="0"/>
              </a:spcBef>
              <a:spcAft>
                <a:spcPts val="0"/>
              </a:spcAft>
              <a:buClrTx/>
              <a:buSzTx/>
              <a:tabLst/>
              <a:defRPr/>
            </a:pPr>
            <a:endParaRPr lang="fr-FR" b="1" dirty="0">
              <a:highlight>
                <a:srgbClr val="FFFF00"/>
              </a:highlight>
              <a:cs typeface="Times New Roman" panose="02020603050405020304" pitchFamily="18" charset="0"/>
            </a:endParaRPr>
          </a:p>
          <a:p>
            <a:pPr marL="228600" marR="0" lvl="0" algn="just" fontAlgn="auto">
              <a:lnSpc>
                <a:spcPct val="90000"/>
              </a:lnSpc>
              <a:spcBef>
                <a:spcPts val="0"/>
              </a:spcBef>
              <a:spcAft>
                <a:spcPts val="0"/>
              </a:spcAft>
              <a:buClrTx/>
              <a:buSzTx/>
              <a:tabLst/>
              <a:defRPr/>
            </a:pPr>
            <a:r>
              <a:rPr lang="fr-FR" dirty="0">
                <a:cs typeface="Times New Roman" panose="02020603050405020304" pitchFamily="18" charset="0"/>
              </a:rPr>
              <a:t>	Le règlement intérieur doit désormais rappeler l’existence du dispositif de protection des 	lanceurs d’alerte (c. trav., art. L.1321-2). Au 1er septembre 2022, les entreprises devront 	procéder à la modification de leur règlement intérieur pour y intégrer cette disposition.</a:t>
            </a:r>
          </a:p>
          <a:p>
            <a:pPr marL="514350" marR="0" lvl="0" indent="-285750" algn="just" fontAlgn="auto">
              <a:lnSpc>
                <a:spcPct val="90000"/>
              </a:lnSpc>
              <a:spcBef>
                <a:spcPts val="0"/>
              </a:spcBef>
              <a:spcAft>
                <a:spcPts val="0"/>
              </a:spcAft>
              <a:buClrTx/>
              <a:buSzTx/>
              <a:buFont typeface="Wingdings" panose="05000000000000000000" pitchFamily="2" charset="2"/>
              <a:buChar char="v"/>
              <a:tabLst/>
              <a:defRPr/>
            </a:pPr>
            <a:endParaRPr lang="en-US" b="1" dirty="0">
              <a:highlight>
                <a:srgbClr val="FFFF00"/>
              </a:highlight>
              <a:cs typeface="Times New Roman" panose="02020603050405020304" pitchFamily="18" charset="0"/>
            </a:endParaRPr>
          </a:p>
          <a:p>
            <a:pPr marL="0" marR="0" lvl="0" indent="-228600" algn="just" fontAlgn="auto">
              <a:lnSpc>
                <a:spcPct val="90000"/>
              </a:lnSpc>
              <a:spcBef>
                <a:spcPts val="0"/>
              </a:spcBef>
              <a:spcAft>
                <a:spcPts val="0"/>
              </a:spcAft>
              <a:buClrTx/>
              <a:buSzTx/>
              <a:buFont typeface="Arial" panose="020B0604020202020204" pitchFamily="34" charset="0"/>
              <a:buChar char="•"/>
              <a:tabLst/>
              <a:defRPr/>
            </a:pPr>
            <a:endParaRPr lang="en-US" sz="1600" dirty="0">
              <a:effectLst/>
            </a:endParaRPr>
          </a:p>
          <a:p>
            <a:endParaRPr lang="fr-FR" dirty="0"/>
          </a:p>
        </p:txBody>
      </p:sp>
      <p:sp>
        <p:nvSpPr>
          <p:cNvPr id="6" name="Espace réservé du numéro de diapositive 5">
            <a:extLst>
              <a:ext uri="{FF2B5EF4-FFF2-40B4-BE49-F238E27FC236}">
                <a16:creationId xmlns:a16="http://schemas.microsoft.com/office/drawing/2014/main" xmlns="" id="{7197EFBC-B446-467F-A5FD-803C853A350C}"/>
              </a:ext>
            </a:extLst>
          </p:cNvPr>
          <p:cNvSpPr>
            <a:spLocks noGrp="1"/>
          </p:cNvSpPr>
          <p:nvPr>
            <p:ph type="sldNum" sz="quarter" idx="2"/>
          </p:nvPr>
        </p:nvSpPr>
        <p:spPr/>
        <p:txBody>
          <a:bodyPr/>
          <a:lstStyle/>
          <a:p>
            <a:fld id="{86CB4B4D-7CA3-9044-876B-883B54F8677D}" type="slidenum">
              <a:rPr lang="fr-FR" smtClean="0"/>
              <a:pPr/>
              <a:t>9</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82" y="4572000"/>
            <a:ext cx="1499082" cy="519977"/>
          </a:xfrm>
          <a:prstGeom prst="rect">
            <a:avLst/>
          </a:prstGeom>
        </p:spPr>
      </p:pic>
      <p:pic>
        <p:nvPicPr>
          <p:cNvPr id="8" name="Image 7"/>
          <p:cNvPicPr>
            <a:picLocks noChangeAspect="1"/>
          </p:cNvPicPr>
          <p:nvPr/>
        </p:nvPicPr>
        <p:blipFill>
          <a:blip r:embed="rId3"/>
          <a:stretch>
            <a:fillRect/>
          </a:stretch>
        </p:blipFill>
        <p:spPr>
          <a:xfrm>
            <a:off x="5823798" y="4474188"/>
            <a:ext cx="1066892" cy="566977"/>
          </a:xfrm>
          <a:prstGeom prst="rect">
            <a:avLst/>
          </a:prstGeom>
        </p:spPr>
      </p:pic>
    </p:spTree>
    <p:extLst>
      <p:ext uri="{BB962C8B-B14F-4D97-AF65-F5344CB8AC3E}">
        <p14:creationId xmlns:p14="http://schemas.microsoft.com/office/powerpoint/2010/main" val="2948040134"/>
      </p:ext>
    </p:extLst>
  </p:cSld>
  <p:clrMapOvr>
    <a:masterClrMapping/>
  </p:clrMapOvr>
</p:sld>
</file>

<file path=ppt/theme/theme1.xml><?xml version="1.0" encoding="utf-8"?>
<a:theme xmlns:a="http://schemas.openxmlformats.org/drawingml/2006/main" name="THEME CCI IDF orange">
  <a:themeElements>
    <a:clrScheme name="CCI ParisIDF">
      <a:dk1>
        <a:sysClr val="windowText" lastClr="000000"/>
      </a:dk1>
      <a:lt1>
        <a:sysClr val="window" lastClr="FFFFFF"/>
      </a:lt1>
      <a:dk2>
        <a:srgbClr val="1D2545"/>
      </a:dk2>
      <a:lt2>
        <a:srgbClr val="25B2E4"/>
      </a:lt2>
      <a:accent1>
        <a:srgbClr val="004379"/>
      </a:accent1>
      <a:accent2>
        <a:srgbClr val="E50043"/>
      </a:accent2>
      <a:accent3>
        <a:srgbClr val="00B050"/>
      </a:accent3>
      <a:accent4>
        <a:srgbClr val="EA7A00"/>
      </a:accent4>
      <a:accent5>
        <a:srgbClr val="2F5B7E"/>
      </a:accent5>
      <a:accent6>
        <a:srgbClr val="2A8EC1"/>
      </a:accent6>
      <a:hlink>
        <a:srgbClr val="A5A5A5"/>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5868</TotalTime>
  <Words>2355</Words>
  <Application>Microsoft Office PowerPoint</Application>
  <PresentationFormat>Affichage à l'écran (16:9)</PresentationFormat>
  <Paragraphs>217</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Calibri Light</vt:lpstr>
      <vt:lpstr>Symbol</vt:lpstr>
      <vt:lpstr>Times New Roman</vt:lpstr>
      <vt:lpstr>Wingdings</vt:lpstr>
      <vt:lpstr>THEME CCI IDF orange</vt:lpstr>
      <vt:lpstr> Reboost Emploi Boucle Nord de Seine   L'actualité du droit du travail :  se mettre à jour dans un contexte évolutif  Le 14 juin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Damien Tiercelin</dc:creator>
  <cp:lastModifiedBy>MEAUPIN Timothee</cp:lastModifiedBy>
  <cp:revision>363</cp:revision>
  <cp:lastPrinted>2022-01-20T14:20:18Z</cp:lastPrinted>
  <dcterms:created xsi:type="dcterms:W3CDTF">2015-12-18T17:36:22Z</dcterms:created>
  <dcterms:modified xsi:type="dcterms:W3CDTF">2022-06-10T15:20:46Z</dcterms:modified>
</cp:coreProperties>
</file>